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sldIdLst>
    <p:sldId id="256" r:id="rId2"/>
    <p:sldId id="257" r:id="rId3"/>
    <p:sldId id="336" r:id="rId4"/>
    <p:sldId id="337" r:id="rId5"/>
    <p:sldId id="347" r:id="rId6"/>
    <p:sldId id="356" r:id="rId7"/>
    <p:sldId id="350" r:id="rId8"/>
    <p:sldId id="338" r:id="rId9"/>
    <p:sldId id="339" r:id="rId10"/>
    <p:sldId id="340" r:id="rId11"/>
    <p:sldId id="341" r:id="rId12"/>
    <p:sldId id="342" r:id="rId13"/>
    <p:sldId id="343" r:id="rId14"/>
    <p:sldId id="344" r:id="rId15"/>
    <p:sldId id="357" r:id="rId16"/>
    <p:sldId id="345" r:id="rId17"/>
    <p:sldId id="346" r:id="rId18"/>
    <p:sldId id="348" r:id="rId19"/>
    <p:sldId id="354" r:id="rId20"/>
    <p:sldId id="355" r:id="rId21"/>
    <p:sldId id="353" r:id="rId22"/>
    <p:sldId id="358" r:id="rId23"/>
    <p:sldId id="352" r:id="rId24"/>
    <p:sldId id="359" r:id="rId25"/>
    <p:sldId id="351" r:id="rId26"/>
    <p:sldId id="361" r:id="rId27"/>
    <p:sldId id="360" r:id="rId28"/>
    <p:sldId id="349"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048D494B-3802-41D3-AFC9-00264898E5B9}">
          <p14:sldIdLst>
            <p14:sldId id="256"/>
            <p14:sldId id="257"/>
            <p14:sldId id="336"/>
            <p14:sldId id="337"/>
            <p14:sldId id="347"/>
            <p14:sldId id="356"/>
            <p14:sldId id="350"/>
            <p14:sldId id="338"/>
            <p14:sldId id="339"/>
            <p14:sldId id="340"/>
            <p14:sldId id="341"/>
            <p14:sldId id="342"/>
            <p14:sldId id="343"/>
            <p14:sldId id="344"/>
            <p14:sldId id="357"/>
            <p14:sldId id="345"/>
            <p14:sldId id="346"/>
            <p14:sldId id="348"/>
            <p14:sldId id="354"/>
            <p14:sldId id="355"/>
            <p14:sldId id="353"/>
            <p14:sldId id="358"/>
            <p14:sldId id="352"/>
            <p14:sldId id="359"/>
            <p14:sldId id="351"/>
            <p14:sldId id="361"/>
            <p14:sldId id="360"/>
            <p14:sldId id="349"/>
          </p14:sldIdLst>
        </p14:section>
        <p14:section name="Untitled Section" id="{4848C77F-2596-4E17-B4F5-500305321565}">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27-Nov-23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0125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27-Nov-23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035310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27-Nov-23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925987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27-Nov-23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1169584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27-Nov-23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30301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27-Nov-23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632825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27-Nov-23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1645638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27-Nov-23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144767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48D4658-3164-42CF-85C7-479D48728EC3}" type="datetimeFigureOut">
              <a:rPr lang="en-US" smtClean="0"/>
              <a:pPr/>
              <a:t>27-Nov-23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042398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48D4658-3164-42CF-85C7-479D48728EC3}" type="datetimeFigureOut">
              <a:rPr lang="en-US" smtClean="0"/>
              <a:pPr/>
              <a:t>27-Nov-23</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1642949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27-Nov-23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77682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48D4658-3164-42CF-85C7-479D48728EC3}" type="datetimeFigureOut">
              <a:rPr lang="en-US" smtClean="0"/>
              <a:pPr/>
              <a:t>27-Nov-23</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73FC50D-A940-4F27-AE16-16AA0652498C}"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15869956"/>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www.merriam-webster.com/dictionary/equilibrium" TargetMode="External"/><Relationship Id="rId3" Type="http://schemas.openxmlformats.org/officeDocument/2006/relationships/hyperlink" Target="https://www.britannica.com/topic/yinyang" TargetMode="External"/><Relationship Id="rId7" Type="http://schemas.openxmlformats.org/officeDocument/2006/relationships/hyperlink" Target="https://www.britannica.com/science/human-body" TargetMode="External"/><Relationship Id="rId2" Type="http://schemas.openxmlformats.org/officeDocument/2006/relationships/hyperlink" Target="https://www.britannica.com/science/medicine" TargetMode="External"/><Relationship Id="rId1" Type="http://schemas.openxmlformats.org/officeDocument/2006/relationships/slideLayout" Target="../slideLayouts/slideLayout2.xml"/><Relationship Id="rId6" Type="http://schemas.openxmlformats.org/officeDocument/2006/relationships/hyperlink" Target="https://www.merriam-webster.com/dictionary/dynamic" TargetMode="External"/><Relationship Id="rId5" Type="http://schemas.openxmlformats.org/officeDocument/2006/relationships/hyperlink" Target="https://www.britannica.com/science/acupuncture" TargetMode="External"/><Relationship Id="rId4" Type="http://schemas.openxmlformats.org/officeDocument/2006/relationships/hyperlink" Target="https://www.britannica.com/art/china-ceramic-war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4D751F-E95C-4E4F-8845-73E0197BC66B}"/>
              </a:ext>
            </a:extLst>
          </p:cNvPr>
          <p:cNvSpPr>
            <a:spLocks noGrp="1"/>
          </p:cNvSpPr>
          <p:nvPr>
            <p:ph type="ctrTitle"/>
          </p:nvPr>
        </p:nvSpPr>
        <p:spPr>
          <a:xfrm>
            <a:off x="1110343" y="0"/>
            <a:ext cx="10058400" cy="3566160"/>
          </a:xfrm>
        </p:spPr>
        <p:txBody>
          <a:bodyPr/>
          <a:lstStyle/>
          <a:p>
            <a:pPr algn="ctr"/>
            <a:r>
              <a:rPr lang="en-US" sz="2400" cap="all" dirty="0" smtClean="0">
                <a:solidFill>
                  <a:srgbClr val="000000"/>
                </a:solidFill>
                <a:latin typeface="Times New Roman" panose="02020603050405020304" pitchFamily="18" charset="0"/>
                <a:ea typeface="Times New Roman" panose="02020603050405020304" pitchFamily="18" charset="0"/>
              </a:rPr>
              <a:t>Official, traditional and alternative medicine, religion and magic</a:t>
            </a:r>
            <a:endParaRPr lang="en-US" sz="2400" dirty="0"/>
          </a:p>
        </p:txBody>
      </p:sp>
    </p:spTree>
    <p:extLst>
      <p:ext uri="{BB962C8B-B14F-4D97-AF65-F5344CB8AC3E}">
        <p14:creationId xmlns:p14="http://schemas.microsoft.com/office/powerpoint/2010/main" xmlns=""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6C5BBB7-48DE-4A8D-A63B-557518AA928B}"/>
              </a:ext>
            </a:extLst>
          </p:cNvPr>
          <p:cNvSpPr>
            <a:spLocks noGrp="1"/>
          </p:cNvSpPr>
          <p:nvPr>
            <p:ph idx="1"/>
          </p:nvPr>
        </p:nvSpPr>
        <p:spPr>
          <a:xfrm>
            <a:off x="1123406" y="1375471"/>
            <a:ext cx="10058400" cy="4023360"/>
          </a:xfrm>
        </p:spPr>
        <p:txBody>
          <a:bodyPr/>
          <a:lstStyle/>
          <a:p>
            <a:endParaRPr lang="en-US" dirty="0"/>
          </a:p>
          <a:p>
            <a:pPr algn="just"/>
            <a:r>
              <a:rPr lang="en-US" dirty="0">
                <a:latin typeface="Times New Roman" panose="02020603050405020304" pitchFamily="18" charset="0"/>
                <a:cs typeface="Times New Roman" panose="02020603050405020304" pitchFamily="18" charset="0"/>
              </a:rPr>
              <a:t>Integration of T&amp;CM with national health system and the mainstream of health care must be done appropriately, effectively and safely, based on the latest scientific evidence. WHO assists countries that want to embrace traditional medicine practices to do so in a science-based manner to avoid patient harm and ensure safe, effective and quality health care. An evidence-based approach is crucial; even if traditional medicines are derived from longstanding practice and are natural, establishing their efficacy and safety through rigorous clinical trials is critical.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This not only guarantees that treatment is effective and safe, but provides the rigorous evidence needed for the recommendation of traditional medicines in WHO guidelines. Non-medicinal therapies (e.g. yoga, acupuncture, etc.) provide an additional challenge in that there is clearly wide variability in their practice and performing randomly controlled trials is extremely difficult if not impossible. This means that we must push hard to develop new methodologies that provide credible and robust evidence to recommend their use for specific conditions. </a:t>
            </a:r>
          </a:p>
        </p:txBody>
      </p:sp>
    </p:spTree>
    <p:extLst>
      <p:ext uri="{BB962C8B-B14F-4D97-AF65-F5344CB8AC3E}">
        <p14:creationId xmlns:p14="http://schemas.microsoft.com/office/powerpoint/2010/main" xmlns="" val="2521279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346B06-8B18-4017-AD1B-C728D5D7C977}"/>
              </a:ext>
            </a:extLst>
          </p:cNvPr>
          <p:cNvSpPr>
            <a:spLocks noGrp="1"/>
          </p:cNvSpPr>
          <p:nvPr>
            <p:ph type="title"/>
          </p:nvPr>
        </p:nvSpPr>
        <p:spPr/>
        <p:txBody>
          <a:bodyPr>
            <a:normAutofit/>
          </a:bodyPr>
          <a:lstStyle/>
          <a:p>
            <a:pPr algn="ctr"/>
            <a:r>
              <a:rPr lang="en-US" sz="2700" dirty="0">
                <a:latin typeface="Times New Roman" panose="02020603050405020304" pitchFamily="18" charset="0"/>
                <a:cs typeface="Times New Roman" panose="02020603050405020304" pitchFamily="18" charset="0"/>
              </a:rPr>
              <a:t>What does WHO’s work on traditional medicine </a:t>
            </a:r>
            <a:r>
              <a:rPr lang="en-US" sz="2700" dirty="0" err="1">
                <a:latin typeface="Times New Roman" panose="02020603050405020304" pitchFamily="18" charset="0"/>
                <a:cs typeface="Times New Roman" panose="02020603050405020304" pitchFamily="18" charset="0"/>
              </a:rPr>
              <a:t>entai</a:t>
            </a:r>
            <a:r>
              <a:rPr lang="sr-Latn-RS" sz="2700" dirty="0">
                <a:latin typeface="Times New Roman" panose="02020603050405020304" pitchFamily="18" charset="0"/>
                <a:cs typeface="Times New Roman" panose="02020603050405020304" pitchFamily="18" charset="0"/>
              </a:rPr>
              <a:t>l</a:t>
            </a:r>
            <a:r>
              <a:rPr lang="en-US" sz="2700" dirty="0">
                <a:latin typeface="Times New Roman" panose="02020603050405020304" pitchFamily="18" charset="0"/>
                <a:cs typeface="Times New Roman" panose="02020603050405020304" pitchFamily="18" charset="0"/>
              </a:rPr>
              <a:t>? </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85634689-B245-46B2-A96A-F495FFA979D3}"/>
              </a:ext>
            </a:extLst>
          </p:cNvPr>
          <p:cNvSpPr>
            <a:spLocks noGrp="1"/>
          </p:cNvSpPr>
          <p:nvPr>
            <p:ph idx="1"/>
          </p:nvPr>
        </p:nvSpPr>
        <p:spPr/>
        <p:txBody>
          <a:bodyPr/>
          <a:lstStyle/>
          <a:p>
            <a:pPr algn="just"/>
            <a:r>
              <a:rPr lang="en-US" dirty="0">
                <a:effectLst/>
                <a:latin typeface="Times New Roman" pitchFamily="18" charset="0"/>
                <a:cs typeface="Times New Roman" pitchFamily="18" charset="0"/>
              </a:rPr>
              <a:t>The WHO traditional medicine </a:t>
            </a:r>
            <a:r>
              <a:rPr lang="en-US" dirty="0" err="1">
                <a:effectLst/>
                <a:latin typeface="Times New Roman" pitchFamily="18" charset="0"/>
                <a:cs typeface="Times New Roman" pitchFamily="18" charset="0"/>
              </a:rPr>
              <a:t>programme</a:t>
            </a:r>
            <a:r>
              <a:rPr lang="en-US" dirty="0">
                <a:effectLst/>
                <a:latin typeface="Times New Roman" pitchFamily="18" charset="0"/>
                <a:cs typeface="Times New Roman" pitchFamily="18" charset="0"/>
              </a:rPr>
              <a:t> started in 1976; today, through its Traditional, Complementary and Integrative Medicine Unit, WHO is working with countries to develop </a:t>
            </a:r>
            <a:r>
              <a:rPr lang="en-US" dirty="0">
                <a:latin typeface="Times New Roman" pitchFamily="18" charset="0"/>
                <a:cs typeface="Times New Roman" pitchFamily="18" charset="0"/>
              </a:rPr>
              <a:t>standards and </a:t>
            </a:r>
            <a:r>
              <a:rPr lang="en-US" dirty="0" err="1">
                <a:latin typeface="Times New Roman" pitchFamily="18" charset="0"/>
                <a:cs typeface="Times New Roman" pitchFamily="18" charset="0"/>
              </a:rPr>
              <a:t>benchmarks</a:t>
            </a:r>
            <a:r>
              <a:rPr lang="en-US" dirty="0" err="1">
                <a:effectLst/>
                <a:latin typeface="Times New Roman" pitchFamily="18" charset="0"/>
                <a:cs typeface="Times New Roman" pitchFamily="18" charset="0"/>
              </a:rPr>
              <a:t>for</a:t>
            </a:r>
            <a:r>
              <a:rPr lang="en-US" dirty="0">
                <a:effectLst/>
                <a:latin typeface="Times New Roman" pitchFamily="18" charset="0"/>
                <a:cs typeface="Times New Roman" pitchFamily="18" charset="0"/>
              </a:rPr>
              <a:t> the training and practice of different systems of traditional medicine, and for their evidence-based integration in the International Classification of Diseases (ICD).  </a:t>
            </a:r>
          </a:p>
          <a:p>
            <a:pPr algn="just"/>
            <a:r>
              <a:rPr lang="en-US" dirty="0">
                <a:effectLst/>
                <a:latin typeface="Times New Roman" pitchFamily="18" charset="0"/>
                <a:cs typeface="Times New Roman" pitchFamily="18" charset="0"/>
              </a:rPr>
              <a:t>The 11</a:t>
            </a:r>
            <a:r>
              <a:rPr lang="en-US" baseline="30000" dirty="0">
                <a:effectLst/>
                <a:latin typeface="Times New Roman" pitchFamily="18" charset="0"/>
                <a:cs typeface="Times New Roman" pitchFamily="18" charset="0"/>
              </a:rPr>
              <a:t>th</a:t>
            </a:r>
            <a:r>
              <a:rPr lang="en-US" dirty="0">
                <a:effectLst/>
                <a:latin typeface="Times New Roman" pitchFamily="18" charset="0"/>
                <a:cs typeface="Times New Roman" pitchFamily="18" charset="0"/>
              </a:rPr>
              <a:t> revision of ICD (ICD-11), which came into effect on 1 January 2022</a:t>
            </a:r>
            <a:r>
              <a:rPr lang="en-US" dirty="0">
                <a:latin typeface="Times New Roman" pitchFamily="18" charset="0"/>
                <a:cs typeface="Times New Roman" pitchFamily="18" charset="0"/>
              </a:rPr>
              <a:t>, includes</a:t>
            </a:r>
            <a:r>
              <a:rPr lang="sr-Latn-RS" dirty="0">
                <a:latin typeface="Times New Roman" pitchFamily="18" charset="0"/>
                <a:cs typeface="Times New Roman" pitchFamily="18" charset="0"/>
              </a:rPr>
              <a:t> </a:t>
            </a:r>
            <a:r>
              <a:rPr lang="en-US" dirty="0">
                <a:latin typeface="Times New Roman" pitchFamily="18" charset="0"/>
                <a:cs typeface="Times New Roman" pitchFamily="18" charset="0"/>
              </a:rPr>
              <a:t>a chapter</a:t>
            </a:r>
            <a:r>
              <a:rPr lang="sr-Latn-RS" dirty="0">
                <a:latin typeface="Times New Roman" pitchFamily="18" charset="0"/>
                <a:cs typeface="Times New Roman" pitchFamily="18" charset="0"/>
              </a:rPr>
              <a:t> </a:t>
            </a:r>
            <a:r>
              <a:rPr lang="en-US" dirty="0">
                <a:latin typeface="Times New Roman" pitchFamily="18" charset="0"/>
                <a:cs typeface="Times New Roman" pitchFamily="18" charset="0"/>
              </a:rPr>
              <a:t>on traditional medicine </a:t>
            </a:r>
            <a:r>
              <a:rPr lang="en-US" dirty="0">
                <a:effectLst/>
                <a:latin typeface="Times New Roman" pitchFamily="18" charset="0"/>
                <a:cs typeface="Times New Roman" pitchFamily="18" charset="0"/>
              </a:rPr>
              <a:t>for dual and optional coding, which is based on traditional medicine originated in ancient Chinese medicine (now commonly used in China, Japan, Republic of Korea and elsewhere around the world). WHO is developing the next module in traditional medicine chapter, which will include diagnostic terms of Ayurveda, Unani and Siddha systems of medicine.   </a:t>
            </a:r>
          </a:p>
          <a:p>
            <a:endParaRPr lang="en-US" dirty="0"/>
          </a:p>
        </p:txBody>
      </p:sp>
    </p:spTree>
    <p:extLst>
      <p:ext uri="{BB962C8B-B14F-4D97-AF65-F5344CB8AC3E}">
        <p14:creationId xmlns:p14="http://schemas.microsoft.com/office/powerpoint/2010/main" xmlns="" val="1501157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69F2B8E-017F-4508-B292-FCF3C61A7273}"/>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WHO is implementing its second Traditional Medicine Strategy 2014–2023, focused on developing norms, standards and technical documents based on reliable information and data to support Member States in providing safe, qualified and effective traditional and complementary medicine services, and their appropriate integration into health systems. The development of an updated strategy for 2025–2034 period was requested by the Member States at the World Health Assembly in May 2023.</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In 2022, with the support of the Government of India, WHO set up the WHO Global Traditional Medicine Centre in response to the increased global interest and demand for evidence-based traditional medicine.  It is the first and only WHO global </a:t>
            </a:r>
            <a:r>
              <a:rPr lang="en-US" dirty="0" err="1">
                <a:latin typeface="Times New Roman" panose="02020603050405020304" pitchFamily="18" charset="0"/>
                <a:cs typeface="Times New Roman" panose="02020603050405020304" pitchFamily="18" charset="0"/>
              </a:rPr>
              <a:t>centre</a:t>
            </a:r>
            <a:r>
              <a:rPr lang="en-US" dirty="0">
                <a:latin typeface="Times New Roman" panose="02020603050405020304" pitchFamily="18" charset="0"/>
                <a:cs typeface="Times New Roman" panose="02020603050405020304" pitchFamily="18" charset="0"/>
              </a:rPr>
              <a:t> dedicated to traditional medicine. This knowledge hub focuses on partnership, evidence, data, biodiversity and innovation to optimize the contribution of traditional medicine to global health, universal health coverage and sustainable development, and is guided by respect for local heritages, resources and rights. </a:t>
            </a:r>
          </a:p>
        </p:txBody>
      </p:sp>
    </p:spTree>
    <p:extLst>
      <p:ext uri="{BB962C8B-B14F-4D97-AF65-F5344CB8AC3E}">
        <p14:creationId xmlns:p14="http://schemas.microsoft.com/office/powerpoint/2010/main" xmlns="" val="868547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F5A666D-E447-413E-8858-83F84845CBD2}"/>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third global survey on traditional medicine is designed to monitor the progress in the performance of traditional and complementary systems, to better understand their role, function and impact in countries’ health systems and to align with WHO and global monitoring frameworks. The results will support the development of new traditional medicine strategy 2025–2034. The survey is building on the previous global surveys conducted in 2001 and 2012, with follow-up data collected between 2016 and 2018. The results were published in the 2019 WHO Global report on traditional and complementary medicine. </a:t>
            </a:r>
          </a:p>
        </p:txBody>
      </p:sp>
    </p:spTree>
    <p:extLst>
      <p:ext uri="{BB962C8B-B14F-4D97-AF65-F5344CB8AC3E}">
        <p14:creationId xmlns:p14="http://schemas.microsoft.com/office/powerpoint/2010/main" xmlns="" val="884893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3D02F7-E6A1-4C66-822B-1D548D802A20}"/>
              </a:ext>
            </a:extLst>
          </p:cNvPr>
          <p:cNvSpPr>
            <a:spLocks noGrp="1"/>
          </p:cNvSpPr>
          <p:nvPr>
            <p:ph type="title"/>
          </p:nvPr>
        </p:nvSpPr>
        <p:spPr/>
        <p:txBody>
          <a:bodyPr>
            <a:normAutofit/>
          </a:bodyPr>
          <a:lstStyle/>
          <a:p>
            <a:pPr algn="ctr"/>
            <a:r>
              <a:rPr lang="en-US" sz="2800" dirty="0">
                <a:latin typeface="Times New Roman" panose="02020603050405020304" pitchFamily="18" charset="0"/>
                <a:cs typeface="Times New Roman" panose="02020603050405020304" pitchFamily="18" charset="0"/>
              </a:rPr>
              <a:t>Is traditional medicine safe? </a:t>
            </a:r>
            <a:br>
              <a:rPr lang="en-US" sz="2800" dirty="0">
                <a:latin typeface="Times New Roman" panose="02020603050405020304" pitchFamily="18" charset="0"/>
                <a:cs typeface="Times New Roman" panose="02020603050405020304" pitchFamily="18" charset="0"/>
              </a:rPr>
            </a:b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4A61FDD4-937E-4212-BFC9-B028A5B34B82}"/>
              </a:ext>
            </a:extLst>
          </p:cNvPr>
          <p:cNvSpPr>
            <a:spLocks noGrp="1"/>
          </p:cNvSpPr>
          <p:nvPr>
            <p:ph idx="1"/>
          </p:nvPr>
        </p:nvSpPr>
        <p:spPr/>
        <p:txBody>
          <a:bodyPr>
            <a:normAutofit fontScale="85000" lnSpcReduction="20000"/>
          </a:bodyPr>
          <a:lstStyle/>
          <a:p>
            <a:pPr algn="just"/>
            <a:r>
              <a:rPr lang="en-US" sz="2100" dirty="0">
                <a:effectLst/>
                <a:latin typeface="Times New Roman" panose="02020603050405020304" pitchFamily="18" charset="0"/>
                <a:cs typeface="Times New Roman" panose="02020603050405020304" pitchFamily="18" charset="0"/>
              </a:rPr>
              <a:t>The first principle in medicine is to do no harm and safety is always a fundamental principle in the provision of any health-care treatment and procedures. WHO has consistently advocated for the integration into national health systems of traditional medicine practices and products that meet the standards of quality, safety and efficacy.</a:t>
            </a:r>
          </a:p>
          <a:p>
            <a:pPr algn="just"/>
            <a:r>
              <a:rPr lang="en-US" sz="2100" dirty="0">
                <a:effectLst/>
                <a:latin typeface="Times New Roman" panose="02020603050405020304" pitchFamily="18" charset="0"/>
                <a:cs typeface="Times New Roman" panose="02020603050405020304" pitchFamily="18" charset="0"/>
              </a:rPr>
              <a:t>Herbal remedies and treatments such as acupuncture and homeopathy are widely used in traditional medicine systems. Most are readily available and easy to use. Because many are considered natural, they are perceived to be safe and healthier than pharmaceutical substances. However, contrary to popular belief, traditional medicine products are not always safe and can have negative health consequences, particularly when used in combination with other medicines (see </a:t>
            </a:r>
            <a:r>
              <a:rPr lang="en-US" sz="2100" dirty="0">
                <a:latin typeface="Times New Roman" panose="02020603050405020304" pitchFamily="18" charset="0"/>
                <a:cs typeface="Times New Roman" panose="02020603050405020304" pitchFamily="18" charset="0"/>
              </a:rPr>
              <a:t>here)</a:t>
            </a:r>
            <a:r>
              <a:rPr lang="sr-Latn-RS" sz="2100" dirty="0">
                <a:latin typeface="Times New Roman" panose="02020603050405020304" pitchFamily="18" charset="0"/>
                <a:cs typeface="Times New Roman" panose="02020603050405020304" pitchFamily="18" charset="0"/>
              </a:rPr>
              <a:t> </a:t>
            </a:r>
            <a:r>
              <a:rPr lang="en-US" sz="2100" dirty="0">
                <a:effectLst/>
                <a:latin typeface="Times New Roman" panose="02020603050405020304" pitchFamily="18" charset="0"/>
                <a:cs typeface="Times New Roman" panose="02020603050405020304" pitchFamily="18" charset="0"/>
              </a:rPr>
              <a:t>or when taken in high doses.</a:t>
            </a:r>
          </a:p>
          <a:p>
            <a:pPr algn="just"/>
            <a:r>
              <a:rPr lang="en-US" sz="2100" dirty="0">
                <a:latin typeface="Times New Roman" panose="02020603050405020304" pitchFamily="18" charset="0"/>
                <a:cs typeface="Times New Roman" panose="02020603050405020304" pitchFamily="18" charset="0"/>
              </a:rPr>
              <a:t>Users need to be better informed</a:t>
            </a:r>
            <a:r>
              <a:rPr lang="sr-Latn-RS" sz="2100" dirty="0">
                <a:latin typeface="Times New Roman" panose="02020603050405020304" pitchFamily="18" charset="0"/>
                <a:cs typeface="Times New Roman" panose="02020603050405020304" pitchFamily="18" charset="0"/>
              </a:rPr>
              <a:t> </a:t>
            </a:r>
            <a:r>
              <a:rPr lang="en-US" sz="2100" dirty="0">
                <a:effectLst/>
                <a:latin typeface="Times New Roman" panose="02020603050405020304" pitchFamily="18" charset="0"/>
                <a:cs typeface="Times New Roman" panose="02020603050405020304" pitchFamily="18" charset="0"/>
              </a:rPr>
              <a:t>as to the actual benefits and properties of traditional forms of therapy and their potential hazards, and that they have access to the information that is reliable, clear and easily available. Improper use puts consumers at risk for potentially serious side effects as a result of allergies, drug interactions, contamination of the products with pesticides, heavy metals and other substances, or trauma inflicted by inexperienced or poorly trained practitioners.</a:t>
            </a:r>
          </a:p>
          <a:p>
            <a:pPr algn="just"/>
            <a:r>
              <a:rPr lang="en-US" sz="2100" dirty="0">
                <a:effectLst/>
                <a:latin typeface="Times New Roman" panose="02020603050405020304" pitchFamily="18" charset="0"/>
                <a:cs typeface="Times New Roman" panose="02020603050405020304" pitchFamily="18" charset="0"/>
              </a:rPr>
              <a:t>Any T&amp;CM product or therapy should follow strict protocol and be subjected to tests and clinical trials for quality, efficacy and patient safety.</a:t>
            </a:r>
          </a:p>
          <a:p>
            <a:endParaRPr lang="en-US" dirty="0"/>
          </a:p>
        </p:txBody>
      </p:sp>
    </p:spTree>
    <p:extLst>
      <p:ext uri="{BB962C8B-B14F-4D97-AF65-F5344CB8AC3E}">
        <p14:creationId xmlns:p14="http://schemas.microsoft.com/office/powerpoint/2010/main" xmlns="" val="1078085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011680"/>
            <a:ext cx="10058400" cy="3857414"/>
          </a:xfrm>
        </p:spPr>
        <p:txBody>
          <a:bodyPr/>
          <a:lstStyle/>
          <a:p>
            <a:pPr algn="just"/>
            <a:r>
              <a:rPr lang="en-US" dirty="0">
                <a:latin typeface="Times New Roman" panose="02020603050405020304" pitchFamily="18" charset="0"/>
                <a:cs typeface="Times New Roman" panose="02020603050405020304" pitchFamily="18" charset="0"/>
              </a:rPr>
              <a:t>Many WHO Member States have a long and rich heritage of traditional medicines and have integrated it into their national health-care delivery systems to varying degrees. One of the common challenges is monitoring the safety of traditional medicine products, especially setting up systems of </a:t>
            </a:r>
            <a:r>
              <a:rPr lang="en-US" dirty="0" err="1">
                <a:latin typeface="Times New Roman" panose="02020603050405020304" pitchFamily="18" charset="0"/>
                <a:cs typeface="Times New Roman" panose="02020603050405020304" pitchFamily="18" charset="0"/>
              </a:rPr>
              <a:t>pharmacovigilance</a:t>
            </a:r>
            <a:r>
              <a:rPr lang="en-US" dirty="0">
                <a:latin typeface="Times New Roman" panose="02020603050405020304" pitchFamily="18" charset="0"/>
                <a:cs typeface="Times New Roman" panose="02020603050405020304" pitchFamily="18" charset="0"/>
              </a:rPr>
              <a:t> for traditional medicine products. </a:t>
            </a:r>
          </a:p>
          <a:p>
            <a:pPr algn="just"/>
            <a:r>
              <a:rPr lang="en-US" dirty="0">
                <a:latin typeface="Times New Roman" panose="02020603050405020304" pitchFamily="18" charset="0"/>
                <a:cs typeface="Times New Roman" panose="02020603050405020304" pitchFamily="18" charset="0"/>
              </a:rPr>
              <a:t>Given the reality of wide use of traditional medicine worldwide, monitoring its safety is an important and prioritized area of work. WHO encourages Member States to establish integrated </a:t>
            </a:r>
            <a:r>
              <a:rPr lang="en-US" dirty="0" err="1">
                <a:latin typeface="Times New Roman" panose="02020603050405020304" pitchFamily="18" charset="0"/>
                <a:cs typeface="Times New Roman" panose="02020603050405020304" pitchFamily="18" charset="0"/>
              </a:rPr>
              <a:t>pharmacovigilance</a:t>
            </a:r>
            <a:r>
              <a:rPr lang="en-US" dirty="0">
                <a:latin typeface="Times New Roman" panose="02020603050405020304" pitchFamily="18" charset="0"/>
                <a:cs typeface="Times New Roman" panose="02020603050405020304" pitchFamily="18" charset="0"/>
              </a:rPr>
              <a:t> system for both conventional pharmaceuticals and T&amp;CM products (which some countries already have). </a:t>
            </a:r>
          </a:p>
          <a:p>
            <a:pPr algn="just"/>
            <a:r>
              <a:rPr lang="en-US" dirty="0">
                <a:latin typeface="Times New Roman" panose="02020603050405020304" pitchFamily="18" charset="0"/>
                <a:cs typeface="Times New Roman" panose="02020603050405020304" pitchFamily="18" charset="0"/>
              </a:rPr>
              <a:t>Generally speaking, T&amp;CM products and practices are subjected to the same scrutiny (regulation, safety and quality control) as pharmaceuticals; 124 WHO Member States have passed laws or regulation for herbal medicines.  </a:t>
            </a:r>
          </a:p>
          <a:p>
            <a:endParaRPr lang="en-US" dirty="0"/>
          </a:p>
        </p:txBody>
      </p:sp>
    </p:spTree>
    <p:extLst>
      <p:ext uri="{BB962C8B-B14F-4D97-AF65-F5344CB8AC3E}">
        <p14:creationId xmlns:p14="http://schemas.microsoft.com/office/powerpoint/2010/main" xmlns="" val="2320359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75A1CDB-9ED1-406D-9DC2-42EAD6AC8B37}"/>
              </a:ext>
            </a:extLst>
          </p:cNvPr>
          <p:cNvSpPr>
            <a:spLocks noGrp="1"/>
          </p:cNvSpPr>
          <p:nvPr>
            <p:ph idx="1"/>
          </p:nvPr>
        </p:nvSpPr>
        <p:spPr>
          <a:xfrm>
            <a:off x="1156547" y="2182368"/>
            <a:ext cx="10058400" cy="3805260"/>
          </a:xfrm>
        </p:spPr>
        <p:txBody>
          <a:bodyPr>
            <a:normAutofit/>
          </a:bodyPr>
          <a:lstStyle/>
          <a:p>
            <a:pPr algn="just"/>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support Member States in this effort, WHO has published a number of guidelines for the quality, safety and efficacy of herbal medicine, including: </a:t>
            </a:r>
          </a:p>
          <a:p>
            <a:pPr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WHO guidelines on selection of substances of herbal origin for quality control of herbal medicines</a:t>
            </a:r>
          </a:p>
          <a:p>
            <a:pPr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Quality control methods for herbal materials</a:t>
            </a:r>
          </a:p>
          <a:p>
            <a:pPr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WHO guidelines on assessing quality of herbal medicines with reference to contaminants and residues</a:t>
            </a:r>
          </a:p>
          <a:p>
            <a:pPr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WHO guidelines on good manufacturing practices for herbal medicines</a:t>
            </a:r>
          </a:p>
          <a:p>
            <a:pPr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WHO guidelines on good agricultural and collection practices for medicinal plants</a:t>
            </a:r>
          </a:p>
          <a:p>
            <a:endParaRPr lang="en-US" dirty="0"/>
          </a:p>
        </p:txBody>
      </p:sp>
    </p:spTree>
    <p:extLst>
      <p:ext uri="{BB962C8B-B14F-4D97-AF65-F5344CB8AC3E}">
        <p14:creationId xmlns:p14="http://schemas.microsoft.com/office/powerpoint/2010/main" xmlns="" val="251993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1F007C-4B5A-4CE6-820B-64A2C1C0F1BA}"/>
              </a:ext>
            </a:extLst>
          </p:cNvPr>
          <p:cNvSpPr>
            <a:spLocks noGrp="1"/>
          </p:cNvSpPr>
          <p:nvPr>
            <p:ph type="title"/>
          </p:nvPr>
        </p:nvSpPr>
        <p:spPr/>
        <p:txBody>
          <a:bodyPr>
            <a:normAutofit/>
          </a:bodyPr>
          <a:lstStyle/>
          <a:p>
            <a:pPr marL="91440" marR="0" lvl="0" indent="-91440" algn="ctr" defTabSz="914400" rtl="0" eaLnBrk="1" fontAlgn="auto" latinLnBrk="0" hangingPunct="1">
              <a:lnSpc>
                <a:spcPct val="90000"/>
              </a:lnSpc>
              <a:spcBef>
                <a:spcPts val="1200"/>
              </a:spcBef>
              <a:spcAft>
                <a:spcPts val="200"/>
              </a:spcAft>
              <a:tabLst/>
              <a:defRPr/>
            </a:pPr>
            <a:r>
              <a:rPr kumimoji="0" lang="en-US" sz="2400" b="0" i="0" u="none" strike="noStrike" kern="1200" cap="none" spc="0" normalizeH="0" baseline="0" noProof="0" dirty="0">
                <a:ln>
                  <a:noFill/>
                </a:ln>
                <a:solidFill>
                  <a:srgbClr val="000000">
                    <a:lumMod val="75000"/>
                    <a:lumOff val="25000"/>
                  </a:srgbClr>
                </a:solidFill>
                <a:effectLst/>
                <a:uLnTx/>
                <a:uFillTx/>
                <a:latin typeface="Times New Roman" panose="02020603050405020304" pitchFamily="18" charset="0"/>
                <a:ea typeface="+mn-ea"/>
                <a:cs typeface="Times New Roman" panose="02020603050405020304" pitchFamily="18" charset="0"/>
              </a:rPr>
              <a:t>What is the contribution of T&amp;CM to modern medicine and health?</a:t>
            </a:r>
            <a:br>
              <a:rPr kumimoji="0" lang="en-US" sz="2400" b="0" i="0" u="none" strike="noStrike" kern="1200" cap="none" spc="0" normalizeH="0" baseline="0" noProof="0" dirty="0">
                <a:ln>
                  <a:noFill/>
                </a:ln>
                <a:solidFill>
                  <a:srgbClr val="000000">
                    <a:lumMod val="75000"/>
                    <a:lumOff val="25000"/>
                  </a:srgbClr>
                </a:solidFill>
                <a:effectLst/>
                <a:uLnTx/>
                <a:uFillTx/>
                <a:latin typeface="Times New Roman" panose="02020603050405020304" pitchFamily="18" charset="0"/>
                <a:ea typeface="+mn-ea"/>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73E2F268-255A-41F5-805D-8BA5D2FE8C79}"/>
              </a:ext>
            </a:extLst>
          </p:cNvPr>
          <p:cNvSpPr>
            <a:spLocks noGrp="1"/>
          </p:cNvSpPr>
          <p:nvPr>
            <p:ph idx="1"/>
          </p:nvPr>
        </p:nvSpPr>
        <p:spPr>
          <a:xfrm>
            <a:off x="1097280" y="1548384"/>
            <a:ext cx="10058400" cy="4320710"/>
          </a:xfrm>
        </p:spPr>
        <p:txBody>
          <a:bodyPr>
            <a:normAutofit fontScale="92500" lnSpcReduction="20000"/>
          </a:bodyPr>
          <a:lstStyle/>
          <a:p>
            <a:pPr marL="0" indent="0">
              <a:buNone/>
            </a:pPr>
            <a:endParaRPr lang="en-US" dirty="0"/>
          </a:p>
          <a:p>
            <a:pPr algn="just"/>
            <a:r>
              <a:rPr lang="en-US" dirty="0">
                <a:latin typeface="Times New Roman" panose="02020603050405020304" pitchFamily="18" charset="0"/>
                <a:cs typeface="Times New Roman" panose="02020603050405020304" pitchFamily="18" charset="0"/>
              </a:rPr>
              <a:t>Around 40% of pharmaceutical products today have a natural product basis, and landmark drugs derive from traditional medicine. Traditional medicine and traditional knowledge have contributed to breakthrough medical discoveries and there is a long history of herbal medicine being translated into effective treatments for health conditions.</a:t>
            </a:r>
          </a:p>
          <a:p>
            <a:pPr marL="0" indent="0" algn="just">
              <a:buNone/>
            </a:pPr>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discovery of aspirin drew on traditional medicine formulations using the bark of the willow tree; the contraceptive pill was developed from the roots of wild yam plants; and child cancer treatments have been based on the rosy periwinkle. Nobel-prize winning research on artemisinin for malaria control started with a review of ancient Chinese medicine texts. The discovery of the smallpox vaccine, which has led to the eradication of the disease, was inspired by ancient inoculation practices by communities around the world.  </a:t>
            </a:r>
          </a:p>
          <a:p>
            <a:pPr marL="0" indent="0" algn="just">
              <a:buNone/>
            </a:pPr>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 remarkable and rapid modernization of the ways traditional medicine is being studied can help realize the potential and promise of traditional medicine and traditional knowledge, for health and well-being. </a:t>
            </a:r>
          </a:p>
        </p:txBody>
      </p:sp>
    </p:spTree>
    <p:extLst>
      <p:ext uri="{BB962C8B-B14F-4D97-AF65-F5344CB8AC3E}">
        <p14:creationId xmlns:p14="http://schemas.microsoft.com/office/powerpoint/2010/main" xmlns="" val="2931198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DF69073-5E35-42D1-9E47-E42DC7C799E2}"/>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The WHO notes, however, that "inappropriate use of traditional medicines or practices can have negative or dangerous effects" and that "further research is needed to ascertain the efficacy and safety" of such practices and medicinal plants used by traditional medicine systems. </a:t>
            </a:r>
            <a:endParaRPr lang="sr-Latn-R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Its "Traditional Medicine Strategy 2014–2023" said that the WHO would "support Member States in developing proactive policies and implementing action plans that will strengthen the role traditional medicine plays in keeping populations healthy."</a:t>
            </a:r>
          </a:p>
        </p:txBody>
      </p:sp>
    </p:spTree>
    <p:extLst>
      <p:ext uri="{BB962C8B-B14F-4D97-AF65-F5344CB8AC3E}">
        <p14:creationId xmlns:p14="http://schemas.microsoft.com/office/powerpoint/2010/main" xmlns="" val="2755155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54517"/>
          </a:xfrm>
        </p:spPr>
        <p:txBody>
          <a:bodyPr>
            <a:normAutofit/>
          </a:bodyPr>
          <a:lstStyle/>
          <a:p>
            <a:pPr algn="ctr"/>
            <a:r>
              <a:rPr lang="sr-Latn-RS" sz="2800" b="1" dirty="0" smtClean="0">
                <a:latin typeface="Times New Roman" pitchFamily="18" charset="0"/>
                <a:cs typeface="Times New Roman" pitchFamily="18" charset="0"/>
              </a:rPr>
              <a:t>T</a:t>
            </a:r>
            <a:r>
              <a:rPr lang="en-US" sz="2800" b="1" dirty="0" err="1" smtClean="0">
                <a:latin typeface="Times New Roman" pitchFamily="18" charset="0"/>
                <a:cs typeface="Times New Roman" pitchFamily="18" charset="0"/>
              </a:rPr>
              <a:t>raditional</a:t>
            </a:r>
            <a:r>
              <a:rPr lang="en-US" sz="2800" b="1" dirty="0" smtClean="0">
                <a:latin typeface="Times New Roman" pitchFamily="18" charset="0"/>
                <a:cs typeface="Times New Roman" pitchFamily="18" charset="0"/>
              </a:rPr>
              <a:t> Chinese medicine (TCM)</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gn="just"/>
            <a:r>
              <a:rPr lang="sr-Latn-RS" b="1" dirty="0" smtClean="0">
                <a:latin typeface="Times New Roman" pitchFamily="18" charset="0"/>
                <a:cs typeface="Times New Roman" pitchFamily="18" charset="0"/>
              </a:rPr>
              <a:t>T</a:t>
            </a:r>
            <a:r>
              <a:rPr lang="en-US" b="1" dirty="0" err="1" smtClean="0">
                <a:latin typeface="Times New Roman" pitchFamily="18" charset="0"/>
                <a:cs typeface="Times New Roman" pitchFamily="18" charset="0"/>
              </a:rPr>
              <a:t>raditional</a:t>
            </a:r>
            <a:r>
              <a:rPr lang="en-US" b="1" dirty="0" smtClean="0">
                <a:latin typeface="Times New Roman" pitchFamily="18" charset="0"/>
                <a:cs typeface="Times New Roman" pitchFamily="18" charset="0"/>
              </a:rPr>
              <a:t> Chinese medicine (TCM)</a:t>
            </a:r>
            <a:r>
              <a:rPr lang="en-US" dirty="0" smtClean="0">
                <a:latin typeface="Times New Roman" pitchFamily="18" charset="0"/>
                <a:cs typeface="Times New Roman" pitchFamily="18" charset="0"/>
              </a:rPr>
              <a:t>, system of </a:t>
            </a:r>
            <a:r>
              <a:rPr lang="en-US" u="sng" dirty="0" smtClean="0">
                <a:latin typeface="Times New Roman" pitchFamily="18" charset="0"/>
                <a:cs typeface="Times New Roman" pitchFamily="18" charset="0"/>
                <a:hlinkClick r:id="rId2"/>
              </a:rPr>
              <a:t>medicine</a:t>
            </a:r>
            <a:r>
              <a:rPr lang="en-US" dirty="0" smtClean="0">
                <a:latin typeface="Times New Roman" pitchFamily="18" charset="0"/>
                <a:cs typeface="Times New Roman" pitchFamily="18" charset="0"/>
              </a:rPr>
              <a:t> at least 23 centuries old that aims to prevent or heal disease by maintaining or restoring </a:t>
            </a:r>
            <a:r>
              <a:rPr lang="en-US" u="sng" dirty="0" err="1" smtClean="0">
                <a:latin typeface="Times New Roman" pitchFamily="18" charset="0"/>
                <a:cs typeface="Times New Roman" pitchFamily="18" charset="0"/>
                <a:hlinkClick r:id="rId3"/>
              </a:rPr>
              <a:t>yinyang</a:t>
            </a:r>
            <a:r>
              <a:rPr lang="en-US" dirty="0" smtClean="0">
                <a:latin typeface="Times New Roman" pitchFamily="18" charset="0"/>
                <a:cs typeface="Times New Roman" pitchFamily="18" charset="0"/>
              </a:rPr>
              <a:t> balance. </a:t>
            </a:r>
            <a:r>
              <a:rPr lang="en-US" u="sng" dirty="0" smtClean="0">
                <a:latin typeface="Times New Roman" pitchFamily="18" charset="0"/>
                <a:cs typeface="Times New Roman" pitchFamily="18" charset="0"/>
                <a:hlinkClick r:id="rId4"/>
              </a:rPr>
              <a:t>China</a:t>
            </a:r>
            <a:r>
              <a:rPr lang="en-US" dirty="0" smtClean="0">
                <a:latin typeface="Times New Roman" pitchFamily="18" charset="0"/>
                <a:cs typeface="Times New Roman" pitchFamily="18" charset="0"/>
              </a:rPr>
              <a:t> has one of the world’s oldest medical systems. </a:t>
            </a:r>
            <a:r>
              <a:rPr lang="en-US" u="sng" dirty="0" smtClean="0">
                <a:latin typeface="Times New Roman" pitchFamily="18" charset="0"/>
                <a:cs typeface="Times New Roman" pitchFamily="18" charset="0"/>
                <a:hlinkClick r:id="rId5"/>
              </a:rPr>
              <a:t>Acupuncture</a:t>
            </a:r>
            <a:r>
              <a:rPr lang="en-US" dirty="0" smtClean="0">
                <a:latin typeface="Times New Roman" pitchFamily="18" charset="0"/>
                <a:cs typeface="Times New Roman" pitchFamily="18" charset="0"/>
              </a:rPr>
              <a:t> and Chinese herbal remedies date back at least 2,200 years, although the earliest known written record of Chinese medicine is the </a:t>
            </a:r>
            <a:r>
              <a:rPr lang="en-US" i="1" dirty="0" err="1" smtClean="0">
                <a:latin typeface="Times New Roman" pitchFamily="18" charset="0"/>
                <a:cs typeface="Times New Roman" pitchFamily="18" charset="0"/>
              </a:rPr>
              <a:t>Huangdi</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neijing</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The Yellow Emperor’s Inner Classic</a:t>
            </a:r>
            <a:r>
              <a:rPr lang="en-US" dirty="0" smtClean="0">
                <a:latin typeface="Times New Roman" pitchFamily="18" charset="0"/>
                <a:cs typeface="Times New Roman" pitchFamily="18" charset="0"/>
              </a:rPr>
              <a:t>) from the 3rd century </a:t>
            </a:r>
            <a:r>
              <a:rPr lang="en-US" cap="all" dirty="0" smtClean="0">
                <a:latin typeface="Times New Roman" pitchFamily="18" charset="0"/>
                <a:cs typeface="Times New Roman" pitchFamily="18" charset="0"/>
              </a:rPr>
              <a:t>BCE</a:t>
            </a:r>
            <a:r>
              <a:rPr lang="en-US" dirty="0" smtClean="0">
                <a:latin typeface="Times New Roman" pitchFamily="18" charset="0"/>
                <a:cs typeface="Times New Roman" pitchFamily="18" charset="0"/>
              </a:rPr>
              <a:t>. That opus provided the theoretical concepts for TCM that remain the basis of its practice today. </a:t>
            </a:r>
            <a:endParaRPr lang="sr-Latn-R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In essence, traditional Chinese healers seek to restore a </a:t>
            </a:r>
            <a:r>
              <a:rPr lang="en-US" dirty="0" smtClean="0">
                <a:latin typeface="Times New Roman" pitchFamily="18" charset="0"/>
                <a:cs typeface="Times New Roman" pitchFamily="18" charset="0"/>
                <a:hlinkClick r:id="rId6"/>
              </a:rPr>
              <a:t>dynamic</a:t>
            </a:r>
            <a:r>
              <a:rPr lang="en-US" dirty="0" smtClean="0">
                <a:latin typeface="Times New Roman" pitchFamily="18" charset="0"/>
                <a:cs typeface="Times New Roman" pitchFamily="18" charset="0"/>
              </a:rPr>
              <a:t> balance between two complementary forces, yin (passive) and yang (active), which pervade the </a:t>
            </a:r>
            <a:r>
              <a:rPr lang="en-US" u="sng" dirty="0" smtClean="0">
                <a:latin typeface="Times New Roman" pitchFamily="18" charset="0"/>
                <a:cs typeface="Times New Roman" pitchFamily="18" charset="0"/>
                <a:hlinkClick r:id="rId7"/>
              </a:rPr>
              <a:t>human body</a:t>
            </a:r>
            <a:r>
              <a:rPr lang="en-US" dirty="0" smtClean="0">
                <a:latin typeface="Times New Roman" pitchFamily="18" charset="0"/>
                <a:cs typeface="Times New Roman" pitchFamily="18" charset="0"/>
              </a:rPr>
              <a:t> as they do the universe as a whole. According to TCM, a person is healthy when harmony exists between these two forces; illness, on the other hand, results from a breakdown in the </a:t>
            </a:r>
            <a:r>
              <a:rPr lang="en-US" dirty="0" smtClean="0">
                <a:latin typeface="Times New Roman" pitchFamily="18" charset="0"/>
                <a:cs typeface="Times New Roman" pitchFamily="18" charset="0"/>
                <a:hlinkClick r:id="rId8"/>
              </a:rPr>
              <a:t>equilibrium</a:t>
            </a:r>
            <a:r>
              <a:rPr lang="en-US" dirty="0" smtClean="0">
                <a:latin typeface="Times New Roman" pitchFamily="18" charset="0"/>
                <a:cs typeface="Times New Roman" pitchFamily="18" charset="0"/>
              </a:rPr>
              <a:t> of yin and yang.</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D22AB2-5238-42A0-93A3-4E023C98AE7F}"/>
              </a:ext>
            </a:extLst>
          </p:cNvPr>
          <p:cNvSpPr>
            <a:spLocks noGrp="1"/>
          </p:cNvSpPr>
          <p:nvPr>
            <p:ph type="title"/>
          </p:nvPr>
        </p:nvSpPr>
        <p:spPr>
          <a:xfrm>
            <a:off x="897469" y="482598"/>
            <a:ext cx="9601196" cy="1117601"/>
          </a:xfrm>
        </p:spPr>
        <p:txBody>
          <a:bodyPr>
            <a:normAutofit/>
          </a:bodyPr>
          <a:lstStyle/>
          <a:p>
            <a:pPr algn="ctr"/>
            <a:r>
              <a:rPr lang="en-US" sz="2800" b="1" dirty="0">
                <a:latin typeface="Times New Roman" panose="02020603050405020304" pitchFamily="18" charset="0"/>
                <a:cs typeface="Times New Roman" panose="02020603050405020304" pitchFamily="18" charset="0"/>
              </a:rPr>
              <a:t>Traditional</a:t>
            </a:r>
            <a:r>
              <a:rPr lang="sr-Latn-RS" sz="2800" b="1"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 complementary and alternative</a:t>
            </a:r>
            <a:r>
              <a:rPr lang="sr-Latn-RS" sz="2800" b="1" dirty="0">
                <a:latin typeface="Times New Roman" panose="02020603050405020304" pitchFamily="18" charset="0"/>
                <a:cs typeface="Times New Roman" panose="02020603050405020304" pitchFamily="18" charset="0"/>
              </a:rPr>
              <a:t> m</a:t>
            </a:r>
            <a:r>
              <a:rPr lang="en-US" sz="2800" b="1" dirty="0" err="1">
                <a:latin typeface="Times New Roman" panose="02020603050405020304" pitchFamily="18" charset="0"/>
                <a:cs typeface="Times New Roman" panose="02020603050405020304" pitchFamily="18" charset="0"/>
              </a:rPr>
              <a:t>edicine</a:t>
            </a:r>
            <a:endParaRPr lang="en-US"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29AAEEEF-D2AB-4924-A367-15F6A1EE966F}"/>
              </a:ext>
            </a:extLst>
          </p:cNvPr>
          <p:cNvSpPr>
            <a:spLocks noGrp="1"/>
          </p:cNvSpPr>
          <p:nvPr>
            <p:ph idx="1"/>
          </p:nvPr>
        </p:nvSpPr>
        <p:spPr>
          <a:xfrm>
            <a:off x="685800" y="2052918"/>
            <a:ext cx="10786533" cy="4195481"/>
          </a:xfrm>
        </p:spPr>
        <p:txBody>
          <a:bodyPr>
            <a:normAutofit fontScale="92500" lnSpcReduction="10000"/>
          </a:bodyPr>
          <a:lstStyle/>
          <a:p>
            <a:pPr algn="just"/>
            <a:r>
              <a:rPr lang="en-US" dirty="0" smtClean="0">
                <a:latin typeface="Times New Roman" panose="02020603050405020304" pitchFamily="18" charset="0"/>
                <a:cs typeface="Times New Roman" panose="02020603050405020304" pitchFamily="18" charset="0"/>
              </a:rPr>
              <a:t>Traditional medicine (also known as indigenous medicine or folk medicine) comprises medical aspects of traditional knowledge that developed over generations within the folk beliefs of various societies, including indigenous peoples, before the era of modern medicine. </a:t>
            </a:r>
            <a:endParaRPr lang="sr-Latn-R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The World Health Organization (WHO) defines traditional medicine as "the sum total of the knowledge, skills, and practices based on the theories, beliefs, and experiences indigenous to different cultures, whether explicable or not, used in the maintenance of health as well as in the prevention, diagnosis, improvement or treatment of physical and mental illness". Traditional medicine is often contrasted with scientific medicine.</a:t>
            </a:r>
          </a:p>
          <a:p>
            <a:pPr algn="just"/>
            <a:r>
              <a:rPr lang="en-US" dirty="0" smtClean="0">
                <a:latin typeface="Times New Roman" panose="02020603050405020304" pitchFamily="18" charset="0"/>
                <a:cs typeface="Times New Roman" panose="02020603050405020304" pitchFamily="18" charset="0"/>
              </a:rPr>
              <a:t>In some Asian and African countries, up to 80% of the population relies on traditional medicine for their primary health care needs. When adopted outside its traditional culture, traditional medicine is often considered a form of alternative medicine. </a:t>
            </a:r>
            <a:endParaRPr lang="sr-Latn-R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Practices known as traditional medicines include traditional European medicine, traditional Chinese medicine, traditional Korean medicine, traditional African medicine, </a:t>
            </a:r>
            <a:r>
              <a:rPr lang="en-US" dirty="0" err="1" smtClean="0">
                <a:latin typeface="Times New Roman" panose="02020603050405020304" pitchFamily="18" charset="0"/>
                <a:cs typeface="Times New Roman" panose="02020603050405020304" pitchFamily="18" charset="0"/>
              </a:rPr>
              <a:t>Ayurveda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Siddha</a:t>
            </a:r>
            <a:r>
              <a:rPr lang="en-US" dirty="0" smtClean="0">
                <a:latin typeface="Times New Roman" panose="02020603050405020304" pitchFamily="18" charset="0"/>
                <a:cs typeface="Times New Roman" panose="02020603050405020304" pitchFamily="18" charset="0"/>
              </a:rPr>
              <a:t> medicine, </a:t>
            </a:r>
            <a:r>
              <a:rPr lang="en-US" dirty="0" err="1" smtClean="0">
                <a:latin typeface="Times New Roman" panose="02020603050405020304" pitchFamily="18" charset="0"/>
                <a:cs typeface="Times New Roman" panose="02020603050405020304" pitchFamily="18" charset="0"/>
              </a:rPr>
              <a:t>Unani</a:t>
            </a:r>
            <a:r>
              <a:rPr lang="en-US" dirty="0" smtClean="0">
                <a:latin typeface="Times New Roman" panose="02020603050405020304" pitchFamily="18" charset="0"/>
                <a:cs typeface="Times New Roman" panose="02020603050405020304" pitchFamily="18" charset="0"/>
              </a:rPr>
              <a:t>, ancient Iranian medicine, traditional Iranian medicine, medieval Islamic medicine, </a:t>
            </a:r>
            <a:r>
              <a:rPr lang="en-US" dirty="0" err="1" smtClean="0">
                <a:latin typeface="Times New Roman" panose="02020603050405020304" pitchFamily="18" charset="0"/>
                <a:cs typeface="Times New Roman" panose="02020603050405020304" pitchFamily="18" charset="0"/>
              </a:rPr>
              <a:t>Muti</a:t>
            </a:r>
            <a:r>
              <a:rPr lang="en-US" dirty="0" smtClean="0">
                <a:latin typeface="Times New Roman" panose="02020603050405020304" pitchFamily="18" charset="0"/>
                <a:cs typeface="Times New Roman" panose="02020603050405020304" pitchFamily="18" charset="0"/>
              </a:rPr>
              <a:t>, and </a:t>
            </a:r>
            <a:r>
              <a:rPr lang="en-US" dirty="0" err="1" smtClean="0">
                <a:latin typeface="Times New Roman" panose="02020603050405020304" pitchFamily="18" charset="0"/>
                <a:cs typeface="Times New Roman" panose="02020603050405020304" pitchFamily="18" charset="0"/>
              </a:rPr>
              <a:t>Ifá</a:t>
            </a:r>
            <a:r>
              <a:rPr lang="en-US" dirty="0" smtClean="0">
                <a:latin typeface="Times New Roman" panose="02020603050405020304" pitchFamily="18" charset="0"/>
                <a:cs typeface="Times New Roman" panose="02020603050405020304" pitchFamily="18" charset="0"/>
              </a:rPr>
              <a:t>. Scientific disciplines that study traditional medicine include </a:t>
            </a:r>
            <a:r>
              <a:rPr lang="en-US" dirty="0" err="1" smtClean="0">
                <a:latin typeface="Times New Roman" panose="02020603050405020304" pitchFamily="18" charset="0"/>
                <a:cs typeface="Times New Roman" panose="02020603050405020304" pitchFamily="18" charset="0"/>
              </a:rPr>
              <a:t>herbalism</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ethnomedicine</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ethnobotany</a:t>
            </a:r>
            <a:r>
              <a:rPr lang="en-US" dirty="0" smtClean="0">
                <a:latin typeface="Times New Roman" panose="02020603050405020304" pitchFamily="18" charset="0"/>
                <a:cs typeface="Times New Roman" panose="02020603050405020304" pitchFamily="18" charset="0"/>
              </a:rPr>
              <a:t>, and medical anthropology.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43845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182368"/>
            <a:ext cx="10058400" cy="3686726"/>
          </a:xfrm>
        </p:spPr>
        <p:txBody>
          <a:bodyPr/>
          <a:lstStyle/>
          <a:p>
            <a:pPr algn="just"/>
            <a:r>
              <a:rPr lang="en-US" dirty="0" smtClean="0">
                <a:latin typeface="Times New Roman" pitchFamily="18" charset="0"/>
                <a:cs typeface="Times New Roman" pitchFamily="18" charset="0"/>
              </a:rPr>
              <a:t>An essential aspect of TCM is an understanding of the body’s </a:t>
            </a:r>
            <a:r>
              <a:rPr lang="en-US" dirty="0" err="1" smtClean="0">
                <a:latin typeface="Times New Roman" pitchFamily="18" charset="0"/>
                <a:cs typeface="Times New Roman" pitchFamily="18" charset="0"/>
              </a:rPr>
              <a:t>qi</a:t>
            </a:r>
            <a:r>
              <a:rPr lang="en-US" dirty="0" smtClean="0">
                <a:latin typeface="Times New Roman" pitchFamily="18" charset="0"/>
                <a:cs typeface="Times New Roman" pitchFamily="18" charset="0"/>
              </a:rPr>
              <a:t> (life force; literally, “vital breath”), which flows through invisible meridians (channels) of the body. This energy network connects organs, tissues, veins, nerves, cells, atoms, and consciousness itself. Generally speaking, there are 12 major meridians, each of which connects to one of the 12 major organs in TCM theory. Meridians are also related to a variety of phenomena, including circadian rhythms, seasons, and planetary movements, to create additional invisible networks.</a:t>
            </a:r>
            <a:endParaRPr lang="en-US" dirty="0">
              <a:latin typeface="Times New Roman" pitchFamily="18" charset="0"/>
              <a:cs typeface="Times New Roman" pitchFamily="18" charset="0"/>
            </a:endParaRPr>
          </a:p>
        </p:txBody>
      </p:sp>
      <p:sp>
        <p:nvSpPr>
          <p:cNvPr id="4" name="Title 1"/>
          <p:cNvSpPr>
            <a:spLocks noGrp="1"/>
          </p:cNvSpPr>
          <p:nvPr>
            <p:ph type="title"/>
          </p:nvPr>
        </p:nvSpPr>
        <p:spPr>
          <a:xfrm>
            <a:off x="1097280" y="286603"/>
            <a:ext cx="10058400" cy="1005749"/>
          </a:xfrm>
        </p:spPr>
        <p:txBody>
          <a:bodyPr>
            <a:normAutofit/>
          </a:bodyPr>
          <a:lstStyle/>
          <a:p>
            <a:pPr algn="ctr"/>
            <a:r>
              <a:rPr lang="sr-Latn-RS" sz="2800" b="1" dirty="0" smtClean="0">
                <a:latin typeface="Times New Roman" pitchFamily="18" charset="0"/>
                <a:cs typeface="Times New Roman" pitchFamily="18" charset="0"/>
              </a:rPr>
              <a:t>T</a:t>
            </a:r>
            <a:r>
              <a:rPr lang="en-US" sz="2800" b="1" dirty="0" err="1" smtClean="0">
                <a:latin typeface="Times New Roman" pitchFamily="18" charset="0"/>
                <a:cs typeface="Times New Roman" pitchFamily="18" charset="0"/>
              </a:rPr>
              <a:t>raditional</a:t>
            </a:r>
            <a:r>
              <a:rPr lang="en-US" sz="2800" b="1" dirty="0" smtClean="0">
                <a:latin typeface="Times New Roman" pitchFamily="18" charset="0"/>
                <a:cs typeface="Times New Roman" pitchFamily="18" charset="0"/>
              </a:rPr>
              <a:t> Chinese medicine (TCM)</a:t>
            </a:r>
            <a:endParaRPr lang="en-US"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025E45-BAE3-4774-823C-A1A76E35B355}"/>
              </a:ext>
            </a:extLst>
          </p:cNvPr>
          <p:cNvSpPr>
            <a:spLocks noGrp="1"/>
          </p:cNvSpPr>
          <p:nvPr>
            <p:ph type="title"/>
          </p:nvPr>
        </p:nvSpPr>
        <p:spPr/>
        <p:txBody>
          <a:bodyPr/>
          <a:lstStyle/>
          <a:p>
            <a:pPr algn="ctr"/>
            <a:r>
              <a:rPr lang="en-US" sz="2800" b="1" dirty="0" smtClean="0">
                <a:latin typeface="Times New Roman" panose="02020603050405020304" pitchFamily="18" charset="0"/>
                <a:cs typeface="Times New Roman" panose="02020603050405020304" pitchFamily="18" charset="0"/>
              </a:rPr>
              <a:t/>
            </a:r>
            <a:br>
              <a:rPr lang="en-US" sz="2800" b="1"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Medicine </a:t>
            </a:r>
            <a:r>
              <a:rPr lang="en-US" sz="2800" b="1" dirty="0">
                <a:latin typeface="Times New Roman" panose="02020603050405020304" pitchFamily="18" charset="0"/>
                <a:cs typeface="Times New Roman" panose="02020603050405020304" pitchFamily="18" charset="0"/>
              </a:rPr>
              <a:t>and religion</a:t>
            </a:r>
            <a:r>
              <a:rPr lang="en-US" b="1" dirty="0"/>
              <a:t/>
            </a:r>
            <a:br>
              <a:rPr lang="en-US" b="1" dirty="0"/>
            </a:br>
            <a:endParaRPr lang="en-US" dirty="0"/>
          </a:p>
        </p:txBody>
      </p:sp>
      <p:sp>
        <p:nvSpPr>
          <p:cNvPr id="3" name="Content Placeholder 2">
            <a:extLst>
              <a:ext uri="{FF2B5EF4-FFF2-40B4-BE49-F238E27FC236}">
                <a16:creationId xmlns:a16="http://schemas.microsoft.com/office/drawing/2014/main" xmlns="" id="{004FDBF5-9527-421C-AF5B-4E4D517F10D4}"/>
              </a:ext>
            </a:extLst>
          </p:cNvPr>
          <p:cNvSpPr>
            <a:spLocks noGrp="1"/>
          </p:cNvSpPr>
          <p:nvPr>
            <p:ph idx="1"/>
          </p:nvPr>
        </p:nvSpPr>
        <p:spPr>
          <a:xfrm>
            <a:off x="1114552" y="1938528"/>
            <a:ext cx="10058400" cy="3456432"/>
          </a:xfrm>
        </p:spPr>
        <p:txBody>
          <a:bodyPr>
            <a:normAutofit/>
          </a:bodyPr>
          <a:lstStyle/>
          <a:p>
            <a:pPr marL="0" indent="0" algn="just">
              <a:buNone/>
            </a:pPr>
            <a:endParaRPr lang="en-US" dirty="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many who live in a modern secular society a connection between medicine and religion is not readily apparent. To associate religion with healing seems to be an anachronism that is incompatible with scientific medicine. In fact, the two have had a close association since the earliest human attempts to heal the human body. In the ancient world, when little was known about medicine or the structure of the human body, healers realized that they could do little to restore health to those who were ill. The causes of disease were mysterious and often ascribed to magic or divine </a:t>
            </a:r>
            <a:r>
              <a:rPr lang="en-US" dirty="0" smtClean="0">
                <a:latin typeface="Times New Roman" panose="02020603050405020304" pitchFamily="18" charset="0"/>
                <a:cs typeface="Times New Roman" panose="02020603050405020304" pitchFamily="18" charset="0"/>
              </a:rPr>
              <a:t>beings.</a:t>
            </a:r>
            <a:endParaRPr lang="sr-Latn-R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553318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54517"/>
          </a:xfrm>
        </p:spPr>
        <p:txBody>
          <a:bodyPr/>
          <a:lstStyle/>
          <a:p>
            <a:pPr algn="ctr"/>
            <a:r>
              <a:rPr lang="en-US" sz="2800" b="1" dirty="0">
                <a:solidFill>
                  <a:srgbClr val="000000">
                    <a:lumMod val="75000"/>
                    <a:lumOff val="25000"/>
                  </a:srgbClr>
                </a:solidFill>
                <a:latin typeface="Times New Roman" panose="02020603050405020304" pitchFamily="18" charset="0"/>
                <a:cs typeface="Times New Roman" panose="02020603050405020304" pitchFamily="18" charset="0"/>
              </a:rPr>
              <a:t>Medicine and religion</a:t>
            </a:r>
            <a:endParaRPr lang="en-US" dirty="0"/>
          </a:p>
        </p:txBody>
      </p:sp>
      <p:sp>
        <p:nvSpPr>
          <p:cNvPr id="3" name="Content Placeholder 2"/>
          <p:cNvSpPr>
            <a:spLocks noGrp="1"/>
          </p:cNvSpPr>
          <p:nvPr>
            <p:ph idx="1"/>
          </p:nvPr>
        </p:nvSpPr>
        <p:spPr>
          <a:xfrm>
            <a:off x="1109472" y="1926336"/>
            <a:ext cx="10058400" cy="3442886"/>
          </a:xfrm>
        </p:spPr>
        <p:txBody>
          <a:bodyPr/>
          <a:lstStyle/>
          <a:p>
            <a:pPr algn="just"/>
            <a:r>
              <a:rPr lang="en-US" dirty="0">
                <a:latin typeface="Times New Roman" panose="02020603050405020304" pitchFamily="18" charset="0"/>
                <a:cs typeface="Times New Roman" panose="02020603050405020304" pitchFamily="18" charset="0"/>
              </a:rPr>
              <a:t>Of common diseases only the symptoms could ordinarily be treated; for more serious conditions, healers hoped that by appealing to supernatural forces they might gain help. Those who attempted healing did not need to be priests or physicians to understand that where they could do so little, the best (and perhaps the only) hope of physical restoration came from the gods. Religion today still intersects with medicine in surprisingly diverse ways, some of them assuming roles not very different from the forms they took in the ancient world: helping the sick to live with pain and suffering, providing compassionate care for those who are ill, and offering spiritual consolation to the sick and dying</a:t>
            </a:r>
            <a:r>
              <a:rPr lang="sr-Latn-RS"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xmlns="" val="1812904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C7FB268-D23E-4784-B12A-6B7B5736172E}"/>
              </a:ext>
            </a:extLst>
          </p:cNvPr>
          <p:cNvSpPr>
            <a:spLocks noGrp="1"/>
          </p:cNvSpPr>
          <p:nvPr>
            <p:ph idx="1"/>
          </p:nvPr>
        </p:nvSpPr>
        <p:spPr>
          <a:xfrm>
            <a:off x="1097280" y="1845734"/>
            <a:ext cx="10058400" cy="3335866"/>
          </a:xfrm>
        </p:spPr>
        <p:txBody>
          <a:bodyPr>
            <a:noAutofit/>
          </a:bodyPr>
          <a:lstStyle/>
          <a:p>
            <a:pPr algn="just"/>
            <a:r>
              <a:rPr lang="en-US" sz="2400" dirty="0">
                <a:latin typeface="Times New Roman" pitchFamily="18" charset="0"/>
                <a:cs typeface="Times New Roman" pitchFamily="18" charset="0"/>
              </a:rPr>
              <a:t>A long historical tradition connects religion, medicine, and health care. Religious groups built the first hospitals in Western civilization during the fourth century for care of the sick unable to afford private medical care. For the next thousand years until the Reformation and to a lesser extent until the French Revolution, it was the religious establishment that built hospitals, provided medical training, and licensed physicians to practice medicine. By the end of the 17th century, however, the scientific profession of medicine had nearly completely separated away from its religious beginnings.</a:t>
            </a:r>
          </a:p>
          <a:p>
            <a:pPr algn="just"/>
            <a:r>
              <a:rPr lang="en-US" sz="2400" dirty="0">
                <a:latin typeface="Times New Roman" pitchFamily="18" charset="0"/>
                <a:cs typeface="Times New Roman" pitchFamily="18" charset="0"/>
              </a:rPr>
              <a:t>Likewise, the profession of nursing emerged directly from religious orders that until the early 1900s staffed the majority of hospitals both in the United States and other Western countries</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568731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latin typeface="Times New Roman" pitchFamily="18" charset="0"/>
                <a:cs typeface="Times New Roman" pitchFamily="18" charset="0"/>
              </a:rPr>
              <a:t>Over the past decade, the medical community has become increasingly interested in the possibility of bringing down the wall that has separated religion from medicine for more than 2 centuries. The discussions for and against this reconnection have intensified of late, and the debate is now raging both within the medical field and outside it.</a:t>
            </a:r>
          </a:p>
          <a:p>
            <a:pPr algn="just"/>
            <a:r>
              <a:rPr lang="en-US" dirty="0">
                <a:latin typeface="Times New Roman" pitchFamily="18" charset="0"/>
                <a:cs typeface="Times New Roman" pitchFamily="18" charset="0"/>
              </a:rPr>
              <a:t>Research appearing in mainstream medical and public health journals reports a connection between religion and health.</a:t>
            </a:r>
          </a:p>
          <a:p>
            <a:pPr algn="just"/>
            <a:r>
              <a:rPr lang="en-US" dirty="0">
                <a:latin typeface="Times New Roman" pitchFamily="18" charset="0"/>
                <a:cs typeface="Times New Roman" pitchFamily="18" charset="0"/>
              </a:rPr>
              <a:t>Even the National Institutes of Health has held several consensus conferences</a:t>
            </a:r>
            <a:r>
              <a:rPr lang="sr-Latn-RS" dirty="0">
                <a:latin typeface="Times New Roman" pitchFamily="18" charset="0"/>
                <a:cs typeface="Times New Roman" pitchFamily="18" charset="0"/>
              </a:rPr>
              <a:t> </a:t>
            </a:r>
            <a:r>
              <a:rPr lang="en-US" dirty="0">
                <a:latin typeface="Times New Roman" pitchFamily="18" charset="0"/>
                <a:cs typeface="Times New Roman" pitchFamily="18" charset="0"/>
              </a:rPr>
              <a:t>on the topic and is now beginning to fund investigations, including randomized controlled trials,</a:t>
            </a:r>
            <a:r>
              <a:rPr lang="sr-Latn-RS" dirty="0">
                <a:latin typeface="Times New Roman" pitchFamily="18" charset="0"/>
                <a:cs typeface="Times New Roman" pitchFamily="18" charset="0"/>
              </a:rPr>
              <a:t> </a:t>
            </a:r>
            <a:r>
              <a:rPr lang="en-US" dirty="0">
                <a:latin typeface="Times New Roman" pitchFamily="18" charset="0"/>
                <a:cs typeface="Times New Roman" pitchFamily="18" charset="0"/>
              </a:rPr>
              <a:t>to understand the effects of religion on health.</a:t>
            </a:r>
          </a:p>
          <a:p>
            <a:endParaRPr lang="en-US" dirty="0"/>
          </a:p>
        </p:txBody>
      </p:sp>
    </p:spTree>
    <p:extLst>
      <p:ext uri="{BB962C8B-B14F-4D97-AF65-F5344CB8AC3E}">
        <p14:creationId xmlns:p14="http://schemas.microsoft.com/office/powerpoint/2010/main" xmlns="" val="3362892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711B987-B0D7-4E74-82C1-BD7FC2894D0B}"/>
              </a:ext>
            </a:extLst>
          </p:cNvPr>
          <p:cNvSpPr>
            <a:spLocks noGrp="1"/>
          </p:cNvSpPr>
          <p:nvPr>
            <p:ph idx="1"/>
          </p:nvPr>
        </p:nvSpPr>
        <p:spPr>
          <a:xfrm>
            <a:off x="1097280" y="2182368"/>
            <a:ext cx="10058400" cy="3686726"/>
          </a:xfrm>
        </p:spPr>
        <p:txBody>
          <a:bodyPr>
            <a:normAutofit/>
          </a:bodyPr>
          <a:lstStyle/>
          <a:p>
            <a:pPr algn="just"/>
            <a:r>
              <a:rPr lang="en-US" dirty="0">
                <a:latin typeface="Times New Roman" pitchFamily="18" charset="0"/>
                <a:cs typeface="Times New Roman" pitchFamily="18" charset="0"/>
              </a:rPr>
              <a:t>Religion and spirituality have been linked to medicine and to healing for centuries. However, in the early 1900's the Flexner report noted that there was no place for religion in medicine; that medicine was strictly a scientific field, not a theological or philosophical one. In the mid to the latter 1900's there were several lay movements that started emphasized the importance of religion, spirituality and medicine. Lay religious movements found spiritual practices and beliefs to be important in how people cope with suffering and find inner healing even in the midst of incurable illness. The rise of Complementary and Alternative Medicine as well as the Hospice movements also influenced attention on the spiritual aspect of medicine. </a:t>
            </a:r>
            <a:endParaRPr lang="sr-Latn-RS" dirty="0">
              <a:latin typeface="Times New Roman" pitchFamily="18" charset="0"/>
              <a:cs typeface="Times New Roman" pitchFamily="18" charset="0"/>
            </a:endParaRPr>
          </a:p>
          <a:p>
            <a:pPr algn="just"/>
            <a:endParaRPr lang="sr-Latn-RS" dirty="0">
              <a:latin typeface="Times New Roman" pitchFamily="18" charset="0"/>
              <a:cs typeface="Times New Roman" pitchFamily="18" charset="0"/>
            </a:endParaRPr>
          </a:p>
        </p:txBody>
      </p:sp>
    </p:spTree>
    <p:extLst>
      <p:ext uri="{BB962C8B-B14F-4D97-AF65-F5344CB8AC3E}">
        <p14:creationId xmlns:p14="http://schemas.microsoft.com/office/powerpoint/2010/main" xmlns="" val="29268457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3856" y="2170176"/>
            <a:ext cx="10058400" cy="3479462"/>
          </a:xfrm>
        </p:spPr>
        <p:txBody>
          <a:bodyPr/>
          <a:lstStyle/>
          <a:p>
            <a:pPr algn="just"/>
            <a:r>
              <a:rPr lang="en-US" dirty="0">
                <a:latin typeface="Times New Roman" pitchFamily="18" charset="0"/>
                <a:cs typeface="Times New Roman" pitchFamily="18" charset="0"/>
              </a:rPr>
              <a:t>The Hospice movement, founded by Dr. Cecily Saunders, described the concept of "total pain"--i.e. the </a:t>
            </a:r>
            <a:r>
              <a:rPr lang="en-US" dirty="0" err="1">
                <a:latin typeface="Times New Roman" pitchFamily="18" charset="0"/>
                <a:cs typeface="Times New Roman" pitchFamily="18" charset="0"/>
              </a:rPr>
              <a:t>biopsychosocial</a:t>
            </a:r>
            <a:r>
              <a:rPr lang="en-US" dirty="0">
                <a:latin typeface="Times New Roman" pitchFamily="18" charset="0"/>
                <a:cs typeface="Times New Roman" pitchFamily="18" charset="0"/>
              </a:rPr>
              <a:t> and spiritual aspects of pain and suffering. Since the 1960's there has been increased research done in the area of religion and health and spirituality and health. Most of the studies are association studies which demonstrate and association of religious or spiritual beliefs and practices and some healthcare outcomes. More recently, studies on meditation have demonstrated significant improvement in health care outcomes and suggest meditation as a therapeutic modality. There are also numerous surveys that demonstrate patient need for having spirituality integrated into their care.</a:t>
            </a:r>
            <a:endParaRPr lang="en-US" dirty="0"/>
          </a:p>
        </p:txBody>
      </p:sp>
    </p:spTree>
    <p:extLst>
      <p:ext uri="{BB962C8B-B14F-4D97-AF65-F5344CB8AC3E}">
        <p14:creationId xmlns:p14="http://schemas.microsoft.com/office/powerpoint/2010/main" xmlns="" val="24370958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170176"/>
            <a:ext cx="10058400" cy="2194560"/>
          </a:xfrm>
        </p:spPr>
        <p:txBody>
          <a:bodyPr/>
          <a:lstStyle/>
          <a:p>
            <a:r>
              <a:rPr lang="en-US" dirty="0">
                <a:latin typeface="Times New Roman" pitchFamily="18" charset="0"/>
                <a:cs typeface="Times New Roman" pitchFamily="18" charset="0"/>
              </a:rPr>
              <a:t>Finally, a recent study demonstrated that patients with advanced illness who have spiritual care have better quality of life, increased utilization of hospice and less aggressive care at the end of life. In spite of all these studies, we still do not have a biological evidence base for mechanisms of beliefs and practices.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There </a:t>
            </a:r>
            <a:r>
              <a:rPr lang="en-US" dirty="0">
                <a:latin typeface="Times New Roman" pitchFamily="18" charset="0"/>
                <a:cs typeface="Times New Roman" pitchFamily="18" charset="0"/>
              </a:rPr>
              <a:t>is considerable controversy over whether spirituality and religion can or even should be measured as criteria for integration into clinical care.</a:t>
            </a: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21417793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3ACA775C-047D-4FE4-9E8B-404602EE05C2}"/>
              </a:ext>
            </a:extLst>
          </p:cNvPr>
          <p:cNvSpPr>
            <a:spLocks noGrp="1"/>
          </p:cNvSpPr>
          <p:nvPr>
            <p:ph idx="1"/>
          </p:nvPr>
        </p:nvSpPr>
        <p:spPr/>
        <p:txBody>
          <a:bodyPr>
            <a:normAutofit/>
          </a:bodyPr>
          <a:lstStyle/>
          <a:p>
            <a:pPr algn="ctr"/>
            <a:r>
              <a:rPr lang="sr-Latn-RS" sz="3600" dirty="0" smtClean="0">
                <a:latin typeface="Times New Roman" pitchFamily="18" charset="0"/>
                <a:cs typeface="Times New Roman" pitchFamily="18" charset="0"/>
              </a:rPr>
              <a:t>T</a:t>
            </a:r>
            <a:r>
              <a:rPr lang="en-US" sz="3600" dirty="0" smtClean="0">
                <a:latin typeface="Times New Roman" pitchFamily="18" charset="0"/>
                <a:cs typeface="Times New Roman" pitchFamily="18" charset="0"/>
              </a:rPr>
              <a:t>hank you</a:t>
            </a:r>
            <a:r>
              <a:rPr lang="sr-Latn-RS" sz="3600" dirty="0" smtClean="0">
                <a:latin typeface="Times New Roman" pitchFamily="18" charset="0"/>
                <a:cs typeface="Times New Roman" pitchFamily="18" charset="0"/>
              </a:rPr>
              <a:t>!</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xmlns="" val="2899094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82473E9-D64B-4C90-820A-DAABC9535374}"/>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For centuries, traditional and complementary medicine (T&amp;CM) has been an integral resource for health in households and communities. One hundred seventy countries reported on the use of traditional medicine, with acupuncture being the most common form of practice in 113 countries. Many developed countries have also begun recognizing and integrating traditional medicine into their healthcare systems.</a:t>
            </a:r>
            <a:endParaRPr lang="sr-Latn-RS" dirty="0">
              <a:latin typeface="Times New Roman" panose="02020603050405020304" pitchFamily="18" charset="0"/>
              <a:cs typeface="Times New Roman" panose="02020603050405020304" pitchFamily="18" charset="0"/>
            </a:endParaRPr>
          </a:p>
          <a:p>
            <a:pPr algn="just"/>
            <a:r>
              <a:rPr lang="sr-Latn-RS" dirty="0">
                <a:latin typeface="Times New Roman" panose="02020603050405020304" pitchFamily="18" charset="0"/>
                <a:cs typeface="Times New Roman" panose="02020603050405020304" pitchFamily="18" charset="0"/>
              </a:rPr>
              <a:t>A</a:t>
            </a:r>
            <a:r>
              <a:rPr lang="en-US" dirty="0" err="1">
                <a:latin typeface="Times New Roman" panose="02020603050405020304" pitchFamily="18" charset="0"/>
                <a:cs typeface="Times New Roman" panose="02020603050405020304" pitchFamily="18" charset="0"/>
              </a:rPr>
              <a:t>lmost</a:t>
            </a:r>
            <a:r>
              <a:rPr lang="en-US" dirty="0">
                <a:latin typeface="Times New Roman" panose="02020603050405020304" pitchFamily="18" charset="0"/>
                <a:cs typeface="Times New Roman" panose="02020603050405020304" pitchFamily="18" charset="0"/>
              </a:rPr>
              <a:t> half the population in many industrialized countries now regularly uses some form of T&amp;CM (United States, 42%; Australia, 48%; France, 49%; Canada, 70%); considerable use of some form of T&amp;CM exists in many other countries, such as Chile (71%), Colombia (40%) and up to 80% in some African countries. </a:t>
            </a:r>
          </a:p>
        </p:txBody>
      </p:sp>
    </p:spTree>
    <p:extLst>
      <p:ext uri="{BB962C8B-B14F-4D97-AF65-F5344CB8AC3E}">
        <p14:creationId xmlns:p14="http://schemas.microsoft.com/office/powerpoint/2010/main" xmlns="" val="4292387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743BFC6-027B-44B5-B68C-76CB7AFC918C}"/>
              </a:ext>
            </a:extLst>
          </p:cNvPr>
          <p:cNvSpPr>
            <a:spLocks noGrp="1"/>
          </p:cNvSpPr>
          <p:nvPr>
            <p:ph idx="1"/>
          </p:nvPr>
        </p:nvSpPr>
        <p:spPr/>
        <p:txBody>
          <a:bodyPr/>
          <a:lstStyle/>
          <a:p>
            <a:pPr marL="0" indent="0" algn="just">
              <a:buNone/>
            </a:pPr>
            <a:r>
              <a:rPr lang="en-US" dirty="0">
                <a:latin typeface="Times New Roman" panose="02020603050405020304" pitchFamily="18" charset="0"/>
                <a:cs typeface="Times New Roman" panose="02020603050405020304" pitchFamily="18" charset="0"/>
              </a:rPr>
              <a:t>For centuries, traditional, indigenous and ancestral knowledge has been an integral resource for health in households and communities, and it continues to form a significant part of healthcare in many regions. </a:t>
            </a:r>
            <a:endParaRPr lang="sr-Latn-RS" dirty="0">
              <a:latin typeface="Times New Roman" panose="02020603050405020304" pitchFamily="18" charset="0"/>
              <a:cs typeface="Times New Roman" panose="02020603050405020304" pitchFamily="18" charset="0"/>
            </a:endParaRPr>
          </a:p>
          <a:p>
            <a:pPr marL="0" indent="0" algn="just">
              <a:buNone/>
            </a:pPr>
            <a:r>
              <a:rPr lang="en-US" dirty="0">
                <a:latin typeface="Times New Roman" panose="02020603050405020304" pitchFamily="18" charset="0"/>
                <a:cs typeface="Times New Roman" panose="02020603050405020304" pitchFamily="18" charset="0"/>
              </a:rPr>
              <a:t>States have reported on the use of herbal medicines, acupuncture, yoga, indigenous therapies and other forms of traditional medicines. Many countries recognize traditional medicine as a valuable source of healthcare and have taken steps to integrate practices, products and practitioners into their national systems. </a:t>
            </a:r>
            <a:endParaRPr lang="sr-Latn-RS" dirty="0">
              <a:latin typeface="Times New Roman" panose="02020603050405020304" pitchFamily="18" charset="0"/>
              <a:cs typeface="Times New Roman" panose="02020603050405020304" pitchFamily="18" charset="0"/>
            </a:endParaRPr>
          </a:p>
          <a:p>
            <a:pPr marL="0" indent="0" algn="just">
              <a:buNone/>
            </a:pPr>
            <a:r>
              <a:rPr lang="en-US" dirty="0">
                <a:solidFill>
                  <a:srgbClr val="0070C0"/>
                </a:solidFill>
                <a:latin typeface="Times New Roman" panose="02020603050405020304" pitchFamily="18" charset="0"/>
                <a:cs typeface="Times New Roman" panose="02020603050405020304" pitchFamily="18" charset="0"/>
              </a:rPr>
              <a:t>Today, traditional medicine has become a global phenomenon; the demand is growing, with patients seeking greater agency and ownership of their health and well-being and seeking more compassionate and personalized health care.  For millions, especially those living in remote and rural areas, it continues to be the first choice for health and well-being, offering care that is culturally acceptable, available and affordable. </a:t>
            </a:r>
          </a:p>
        </p:txBody>
      </p:sp>
    </p:spTree>
    <p:extLst>
      <p:ext uri="{BB962C8B-B14F-4D97-AF65-F5344CB8AC3E}">
        <p14:creationId xmlns:p14="http://schemas.microsoft.com/office/powerpoint/2010/main" xmlns="" val="565123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7A32EA7-16E2-44B3-BAC6-EA6118C43B47}"/>
              </a:ext>
            </a:extLst>
          </p:cNvPr>
          <p:cNvSpPr>
            <a:spLocks noGrp="1"/>
          </p:cNvSpPr>
          <p:nvPr>
            <p:ph idx="1"/>
          </p:nvPr>
        </p:nvSpPr>
        <p:spPr>
          <a:xfrm>
            <a:off x="1258147" y="2023872"/>
            <a:ext cx="10058400" cy="3885860"/>
          </a:xfrm>
        </p:spPr>
        <p:txBody>
          <a:bodyPr>
            <a:normAutofit/>
          </a:bodyPr>
          <a:lstStyle/>
          <a:p>
            <a:pPr algn="just"/>
            <a:r>
              <a:rPr lang="en-US" dirty="0">
                <a:latin typeface="Times New Roman" panose="02020603050405020304" pitchFamily="18" charset="0"/>
                <a:cs typeface="Times New Roman" panose="02020603050405020304" pitchFamily="18" charset="0"/>
              </a:rPr>
              <a:t>In the written record, the study of herbs dates back 5,000 years to the ancient Sumerians, who described well-established medicinal uses for plants. In Ancient Egyptian medicine, the </a:t>
            </a:r>
            <a:r>
              <a:rPr lang="en-US" dirty="0" err="1">
                <a:latin typeface="Times New Roman" panose="02020603050405020304" pitchFamily="18" charset="0"/>
                <a:cs typeface="Times New Roman" panose="02020603050405020304" pitchFamily="18" charset="0"/>
              </a:rPr>
              <a:t>Ebers</a:t>
            </a:r>
            <a:r>
              <a:rPr lang="en-US" dirty="0">
                <a:latin typeface="Times New Roman" panose="02020603050405020304" pitchFamily="18" charset="0"/>
                <a:cs typeface="Times New Roman" panose="02020603050405020304" pitchFamily="18" charset="0"/>
              </a:rPr>
              <a:t> papyrus</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from c. 1552 BC records a list of folk remedies and magical medical practices.</a:t>
            </a:r>
            <a:r>
              <a:rPr lang="sr-Latn-R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Old Testament also mentions herb use and cultivation in regards to Kashrut. </a:t>
            </a:r>
          </a:p>
          <a:p>
            <a:pPr algn="just"/>
            <a:r>
              <a:rPr lang="en-US" dirty="0">
                <a:latin typeface="Times New Roman" panose="02020603050405020304" pitchFamily="18" charset="0"/>
                <a:cs typeface="Times New Roman" panose="02020603050405020304" pitchFamily="18" charset="0"/>
              </a:rPr>
              <a:t>Many herbs and minerals used in Ayurveda</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were described by ancient Indian herbalists such as </a:t>
            </a:r>
            <a:r>
              <a:rPr lang="en-US" dirty="0" err="1">
                <a:latin typeface="Times New Roman" panose="02020603050405020304" pitchFamily="18" charset="0"/>
                <a:cs typeface="Times New Roman" panose="02020603050405020304" pitchFamily="18" charset="0"/>
              </a:rPr>
              <a:t>Charaka</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Sushruta</a:t>
            </a:r>
            <a:r>
              <a:rPr lang="en-US" dirty="0">
                <a:latin typeface="Times New Roman" panose="02020603050405020304" pitchFamily="18" charset="0"/>
                <a:cs typeface="Times New Roman" panose="02020603050405020304" pitchFamily="18" charset="0"/>
              </a:rPr>
              <a:t> during the 1st millennium BC. The first Chinese herbal book was the </a:t>
            </a:r>
            <a:r>
              <a:rPr lang="en-US" i="1" dirty="0" err="1">
                <a:latin typeface="Times New Roman" panose="02020603050405020304" pitchFamily="18" charset="0"/>
                <a:cs typeface="Times New Roman" panose="02020603050405020304" pitchFamily="18" charset="0"/>
              </a:rPr>
              <a:t>Shennong</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Bencao</a:t>
            </a:r>
            <a:r>
              <a:rPr lang="en-US" i="1" dirty="0">
                <a:latin typeface="Times New Roman" panose="02020603050405020304" pitchFamily="18" charset="0"/>
                <a:cs typeface="Times New Roman" panose="02020603050405020304" pitchFamily="18" charset="0"/>
              </a:rPr>
              <a:t> Jing</a:t>
            </a:r>
            <a:r>
              <a:rPr lang="en-US" dirty="0">
                <a:latin typeface="Times New Roman" panose="02020603050405020304" pitchFamily="18" charset="0"/>
                <a:cs typeface="Times New Roman" panose="02020603050405020304" pitchFamily="18" charset="0"/>
              </a:rPr>
              <a:t>, compiled during the Han Dynasty but dating back to a much earlier date, which was later augmented as the </a:t>
            </a:r>
            <a:r>
              <a:rPr lang="en-US" i="1" dirty="0" err="1">
                <a:latin typeface="Times New Roman" panose="02020603050405020304" pitchFamily="18" charset="0"/>
                <a:cs typeface="Times New Roman" panose="02020603050405020304" pitchFamily="18" charset="0"/>
              </a:rPr>
              <a:t>Yaoxing</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Lun</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Treatise on the Nature of Medicinal Herbs</a:t>
            </a:r>
            <a:r>
              <a:rPr lang="en-US" dirty="0">
                <a:latin typeface="Times New Roman" panose="02020603050405020304" pitchFamily="18" charset="0"/>
                <a:cs typeface="Times New Roman" panose="02020603050405020304" pitchFamily="18" charset="0"/>
              </a:rPr>
              <a:t>) during the Tang Dynasty. Early </a:t>
            </a:r>
            <a:r>
              <a:rPr lang="en-US" dirty="0" err="1">
                <a:latin typeface="Times New Roman" panose="02020603050405020304" pitchFamily="18" charset="0"/>
                <a:cs typeface="Times New Roman" panose="02020603050405020304" pitchFamily="18" charset="0"/>
              </a:rPr>
              <a:t>recognised</a:t>
            </a:r>
            <a:r>
              <a:rPr lang="en-US" dirty="0">
                <a:latin typeface="Times New Roman" panose="02020603050405020304" pitchFamily="18" charset="0"/>
                <a:cs typeface="Times New Roman" panose="02020603050405020304" pitchFamily="18" charset="0"/>
              </a:rPr>
              <a:t> Greek compilers of existing and current herbal knowledge include Pythagoras and his followers, Hippocrates, Aristotle, Theophrastus, </a:t>
            </a:r>
            <a:r>
              <a:rPr lang="en-US" dirty="0" err="1">
                <a:latin typeface="Times New Roman" panose="02020603050405020304" pitchFamily="18" charset="0"/>
                <a:cs typeface="Times New Roman" panose="02020603050405020304" pitchFamily="18" charset="0"/>
              </a:rPr>
              <a:t>Dioscorides</a:t>
            </a:r>
            <a:r>
              <a:rPr lang="en-US" dirty="0">
                <a:latin typeface="Times New Roman" panose="02020603050405020304" pitchFamily="18" charset="0"/>
                <a:cs typeface="Times New Roman" panose="02020603050405020304" pitchFamily="18" charset="0"/>
              </a:rPr>
              <a:t> and Galen. </a:t>
            </a:r>
          </a:p>
        </p:txBody>
      </p:sp>
    </p:spTree>
    <p:extLst>
      <p:ext uri="{BB962C8B-B14F-4D97-AF65-F5344CB8AC3E}">
        <p14:creationId xmlns:p14="http://schemas.microsoft.com/office/powerpoint/2010/main" xmlns="" val="2989714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231136"/>
            <a:ext cx="10058400" cy="3637958"/>
          </a:xfrm>
        </p:spPr>
        <p:txBody>
          <a:bodyPr/>
          <a:lstStyle/>
          <a:p>
            <a:pPr algn="just"/>
            <a:r>
              <a:rPr lang="en-US" dirty="0">
                <a:latin typeface="Times New Roman" panose="02020603050405020304" pitchFamily="18" charset="0"/>
                <a:cs typeface="Times New Roman" panose="02020603050405020304" pitchFamily="18" charset="0"/>
              </a:rPr>
              <a:t>Roman sources included Pliny the Elder's </a:t>
            </a:r>
            <a:r>
              <a:rPr lang="en-US" i="1" dirty="0">
                <a:latin typeface="Times New Roman" panose="02020603050405020304" pitchFamily="18" charset="0"/>
                <a:cs typeface="Times New Roman" panose="02020603050405020304" pitchFamily="18" charset="0"/>
              </a:rPr>
              <a:t>Natural History</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Celsus's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De </a:t>
            </a:r>
            <a:r>
              <a:rPr lang="en-US" i="1" dirty="0" err="1">
                <a:latin typeface="Times New Roman" panose="02020603050405020304" pitchFamily="18" charset="0"/>
                <a:cs typeface="Times New Roman" panose="02020603050405020304" pitchFamily="18" charset="0"/>
              </a:rPr>
              <a:t>Medicina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Pedanius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Dioscorides</a:t>
            </a:r>
            <a:r>
              <a:rPr lang="en-US" dirty="0">
                <a:latin typeface="Times New Roman" panose="02020603050405020304" pitchFamily="18" charset="0"/>
                <a:cs typeface="Times New Roman" panose="02020603050405020304" pitchFamily="18" charset="0"/>
              </a:rPr>
              <a:t> drew on and corrected earlier authors for his </a:t>
            </a:r>
            <a:r>
              <a:rPr lang="en-US" i="1" dirty="0">
                <a:latin typeface="Times New Roman" panose="02020603050405020304" pitchFamily="18" charset="0"/>
                <a:cs typeface="Times New Roman" panose="02020603050405020304" pitchFamily="18" charset="0"/>
              </a:rPr>
              <a:t>De </a:t>
            </a:r>
            <a:r>
              <a:rPr lang="en-US" i="1" dirty="0" err="1">
                <a:latin typeface="Times New Roman" panose="02020603050405020304" pitchFamily="18" charset="0"/>
                <a:cs typeface="Times New Roman" panose="02020603050405020304" pitchFamily="18" charset="0"/>
              </a:rPr>
              <a:t>Materia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Medica</a:t>
            </a:r>
            <a:r>
              <a:rPr lang="en-US" dirty="0">
                <a:latin typeface="Times New Roman" panose="02020603050405020304" pitchFamily="18" charset="0"/>
                <a:cs typeface="Times New Roman" panose="02020603050405020304" pitchFamily="18" charset="0"/>
              </a:rPr>
              <a:t>, adding much new material; the work was translated into several languages, and Turkish, Arabic and Hebrew names were added to it over the centuries. Latin manuscripts of </a:t>
            </a:r>
            <a:r>
              <a:rPr lang="en-US" i="1" dirty="0">
                <a:latin typeface="Times New Roman" panose="02020603050405020304" pitchFamily="18" charset="0"/>
                <a:cs typeface="Times New Roman" panose="02020603050405020304" pitchFamily="18" charset="0"/>
              </a:rPr>
              <a:t>De </a:t>
            </a:r>
            <a:r>
              <a:rPr lang="en-US" i="1" dirty="0" err="1">
                <a:latin typeface="Times New Roman" panose="02020603050405020304" pitchFamily="18" charset="0"/>
                <a:cs typeface="Times New Roman" panose="02020603050405020304" pitchFamily="18" charset="0"/>
              </a:rPr>
              <a:t>Materia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Medica</a:t>
            </a:r>
            <a:r>
              <a:rPr lang="en-US" dirty="0">
                <a:latin typeface="Times New Roman" panose="02020603050405020304" pitchFamily="18" charset="0"/>
                <a:cs typeface="Times New Roman" panose="02020603050405020304" pitchFamily="18" charset="0"/>
              </a:rPr>
              <a:t> were combined with a Latin herbal by Apuleius </a:t>
            </a:r>
            <a:r>
              <a:rPr lang="en-US" dirty="0" err="1">
                <a:latin typeface="Times New Roman" panose="02020603050405020304" pitchFamily="18" charset="0"/>
                <a:cs typeface="Times New Roman" panose="02020603050405020304" pitchFamily="18" charset="0"/>
              </a:rPr>
              <a:t>Platonicus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Herbarium </a:t>
            </a:r>
            <a:r>
              <a:rPr lang="en-US" i="1" dirty="0" err="1">
                <a:latin typeface="Times New Roman" panose="02020603050405020304" pitchFamily="18" charset="0"/>
                <a:cs typeface="Times New Roman" panose="02020603050405020304" pitchFamily="18" charset="0"/>
              </a:rPr>
              <a:t>Apuleii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Platonici</a:t>
            </a:r>
            <a:r>
              <a:rPr lang="en-US" dirty="0">
                <a:latin typeface="Times New Roman" panose="02020603050405020304" pitchFamily="18" charset="0"/>
                <a:cs typeface="Times New Roman" panose="02020603050405020304" pitchFamily="18" charset="0"/>
              </a:rPr>
              <a:t>) and were incorporated into the Anglo-Saxon codex </a:t>
            </a:r>
            <a:r>
              <a:rPr lang="en-US" i="1" dirty="0">
                <a:latin typeface="Times New Roman" panose="02020603050405020304" pitchFamily="18" charset="0"/>
                <a:cs typeface="Times New Roman" panose="02020603050405020304" pitchFamily="18" charset="0"/>
              </a:rPr>
              <a:t>Cotton </a:t>
            </a:r>
            <a:r>
              <a:rPr lang="en-US" i="1" dirty="0" err="1">
                <a:latin typeface="Times New Roman" panose="02020603050405020304" pitchFamily="18" charset="0"/>
                <a:cs typeface="Times New Roman" panose="02020603050405020304" pitchFamily="18" charset="0"/>
              </a:rPr>
              <a:t>Vitellius</a:t>
            </a:r>
            <a:r>
              <a:rPr lang="en-US" i="1" dirty="0">
                <a:latin typeface="Times New Roman" panose="02020603050405020304" pitchFamily="18" charset="0"/>
                <a:cs typeface="Times New Roman" panose="02020603050405020304" pitchFamily="18" charset="0"/>
              </a:rPr>
              <a:t> C.III</a:t>
            </a:r>
            <a:r>
              <a:rPr lang="en-US" dirty="0">
                <a:latin typeface="Times New Roman" panose="02020603050405020304" pitchFamily="18" charset="0"/>
                <a:cs typeface="Times New Roman" panose="02020603050405020304" pitchFamily="18" charset="0"/>
              </a:rPr>
              <a:t>. These early Greek and Roman compilations became the backbone of European medical theory and were translated by the Persian Avicenna (</a:t>
            </a:r>
            <a:r>
              <a:rPr lang="en-US" dirty="0" err="1">
                <a:latin typeface="Times New Roman" panose="02020603050405020304" pitchFamily="18" charset="0"/>
                <a:cs typeface="Times New Roman" panose="02020603050405020304" pitchFamily="18" charset="0"/>
              </a:rPr>
              <a:t>Ibn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Sīnā</a:t>
            </a:r>
            <a:r>
              <a:rPr lang="en-US" dirty="0">
                <a:latin typeface="Times New Roman" panose="02020603050405020304" pitchFamily="18" charset="0"/>
                <a:cs typeface="Times New Roman" panose="02020603050405020304" pitchFamily="18" charset="0"/>
              </a:rPr>
              <a:t>, 980–1037), the Persian </a:t>
            </a:r>
            <a:r>
              <a:rPr lang="en-US" dirty="0" err="1">
                <a:latin typeface="Times New Roman" panose="02020603050405020304" pitchFamily="18" charset="0"/>
                <a:cs typeface="Times New Roman" panose="02020603050405020304" pitchFamily="18" charset="0"/>
              </a:rPr>
              <a:t>Rhazes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Rāzi</a:t>
            </a:r>
            <a:r>
              <a:rPr lang="en-US" dirty="0">
                <a:latin typeface="Times New Roman" panose="02020603050405020304" pitchFamily="18" charset="0"/>
                <a:cs typeface="Times New Roman" panose="02020603050405020304" pitchFamily="18" charset="0"/>
              </a:rPr>
              <a:t>, 865–925) and the Jewish Maimonides. </a:t>
            </a:r>
          </a:p>
          <a:p>
            <a:pPr algn="just"/>
            <a:r>
              <a:rPr lang="en-US" dirty="0">
                <a:latin typeface="Times New Roman" panose="02020603050405020304" pitchFamily="18" charset="0"/>
                <a:cs typeface="Times New Roman" panose="02020603050405020304" pitchFamily="18" charset="0"/>
              </a:rPr>
              <a:t>Some fossils</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have been used in traditional medicine since antiquity. </a:t>
            </a:r>
          </a:p>
          <a:p>
            <a:pPr marL="1471400" lvl="8" indent="0">
              <a:buNone/>
            </a:pP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xmlns="" val="4054773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3C0B94-B8CA-4E38-A366-9140C46DE51E}"/>
              </a:ext>
            </a:extLst>
          </p:cNvPr>
          <p:cNvSpPr>
            <a:spLocks noGrp="1"/>
          </p:cNvSpPr>
          <p:nvPr>
            <p:ph type="title"/>
          </p:nvPr>
        </p:nvSpPr>
        <p:spPr/>
        <p:txBody>
          <a:bodyPr/>
          <a:lstStyle/>
          <a:p>
            <a:pPr algn="ctr"/>
            <a:r>
              <a:rPr lang="en-US" sz="2400" b="1" dirty="0">
                <a:latin typeface="Times New Roman" panose="02020603050405020304" pitchFamily="18" charset="0"/>
                <a:cs typeface="Times New Roman" panose="02020603050405020304" pitchFamily="18" charset="0"/>
              </a:rPr>
              <a:t>Characteristics of traditional medicine</a:t>
            </a:r>
            <a:r>
              <a:rPr lang="en-US" b="1" dirty="0"/>
              <a:t/>
            </a:r>
            <a:br>
              <a:rPr lang="en-US" b="1" dirty="0"/>
            </a:br>
            <a:endParaRPr lang="en-US" dirty="0"/>
          </a:p>
        </p:txBody>
      </p:sp>
      <p:sp>
        <p:nvSpPr>
          <p:cNvPr id="4" name="Content Placeholder 2">
            <a:extLst>
              <a:ext uri="{FF2B5EF4-FFF2-40B4-BE49-F238E27FC236}">
                <a16:creationId xmlns:a16="http://schemas.microsoft.com/office/drawing/2014/main" xmlns="" id="{8C341E7C-4323-4840-883C-A90D43A657A7}"/>
              </a:ext>
            </a:extLst>
          </p:cNvPr>
          <p:cNvSpPr>
            <a:spLocks noGrp="1"/>
          </p:cNvSpPr>
          <p:nvPr>
            <p:ph idx="1"/>
          </p:nvPr>
        </p:nvSpPr>
        <p:spPr>
          <a:xfrm>
            <a:off x="1096963" y="1846263"/>
            <a:ext cx="10058400" cy="4022725"/>
          </a:xfrm>
        </p:spPr>
        <p:txBody>
          <a:bodyPr>
            <a:normAutofit/>
          </a:bodyPr>
          <a:lstStyle/>
          <a:p>
            <a:pPr algn="just"/>
            <a:r>
              <a:rPr lang="sr-Latn-RS" dirty="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TM applies a holistic approach that treats the human body as a whole and not a particular body part. It relies on the concept that every organ of the human body is interconnected with others. The emphasis of TM is on maximizing the body’s innate ability to heal itself.</a:t>
            </a:r>
          </a:p>
          <a:p>
            <a:pPr algn="just"/>
            <a:r>
              <a:rPr lang="en-US" dirty="0">
                <a:latin typeface="Times New Roman" panose="02020603050405020304" pitchFamily="18" charset="0"/>
                <a:cs typeface="Times New Roman" panose="02020603050405020304" pitchFamily="18" charset="0"/>
              </a:rPr>
              <a:t>2.</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TM are personalized or customized medicines encompassing a person’s lifestyle, mental state, physical activity, and even spiritual beliefs.</a:t>
            </a:r>
          </a:p>
          <a:p>
            <a:pPr algn="just"/>
            <a:r>
              <a:rPr lang="en-US" dirty="0">
                <a:latin typeface="Times New Roman" panose="02020603050405020304" pitchFamily="18" charset="0"/>
                <a:cs typeface="Times New Roman" panose="02020603050405020304" pitchFamily="18" charset="0"/>
              </a:rPr>
              <a:t>3.</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TM tries to balance several opposing factors of the human body.</a:t>
            </a:r>
          </a:p>
          <a:p>
            <a:pPr algn="just"/>
            <a:r>
              <a:rPr lang="en-US" dirty="0">
                <a:latin typeface="Times New Roman" panose="02020603050405020304" pitchFamily="18" charset="0"/>
                <a:cs typeface="Times New Roman" panose="02020603050405020304" pitchFamily="18" charset="0"/>
              </a:rPr>
              <a:t>4.</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TM focus on the use of polyherbal preparations whose exact chemical composition is challenging to elucidate.</a:t>
            </a:r>
          </a:p>
          <a:p>
            <a:pPr algn="just"/>
            <a:r>
              <a:rPr lang="en-US" dirty="0">
                <a:latin typeface="Times New Roman" panose="02020603050405020304" pitchFamily="18" charset="0"/>
                <a:cs typeface="Times New Roman" panose="02020603050405020304" pitchFamily="18" charset="0"/>
              </a:rPr>
              <a:t>5.</a:t>
            </a:r>
            <a:r>
              <a:rPr lang="sr-Latn-R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Many of the traditional remedies are field-tested but are not explained well by modern medicine.</a:t>
            </a:r>
          </a:p>
        </p:txBody>
      </p:sp>
    </p:spTree>
    <p:extLst>
      <p:ext uri="{BB962C8B-B14F-4D97-AF65-F5344CB8AC3E}">
        <p14:creationId xmlns:p14="http://schemas.microsoft.com/office/powerpoint/2010/main" xmlns="" val="2203946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DCFC106-F226-4042-8858-4CCBC4CF10B8}"/>
              </a:ext>
            </a:extLst>
          </p:cNvPr>
          <p:cNvSpPr>
            <a:spLocks noGrp="1"/>
          </p:cNvSpPr>
          <p:nvPr>
            <p:ph idx="1"/>
          </p:nvPr>
        </p:nvSpPr>
        <p:spPr/>
        <p:txBody>
          <a:bodyPr/>
          <a:lstStyle/>
          <a:p>
            <a:pPr algn="just"/>
            <a:r>
              <a:rPr lang="en-US" dirty="0">
                <a:latin typeface="Times New Roman" panose="02020603050405020304" pitchFamily="18" charset="0"/>
                <a:cs typeface="Times New Roman" panose="02020603050405020304" pitchFamily="18" charset="0"/>
              </a:rPr>
              <a:t>WHO’s work on traditional medicine is a response to the requests from countries for evidence and data to inform policies and practice, global standards and regulations to ensure safety, quality and equitable access.</a:t>
            </a: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2018 Declaration of Astana on primary health care acknowledges the need to include traditional medicine knowledge and technologies in the delivery of primary health care – a cornerstone of health systems – in pursuit of health for all.</a:t>
            </a:r>
          </a:p>
        </p:txBody>
      </p:sp>
    </p:spTree>
    <p:extLst>
      <p:ext uri="{BB962C8B-B14F-4D97-AF65-F5344CB8AC3E}">
        <p14:creationId xmlns:p14="http://schemas.microsoft.com/office/powerpoint/2010/main" xmlns="" val="632276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4DDA6C-17D7-4457-A0D6-5C7CB639AA3A}"/>
              </a:ext>
            </a:extLst>
          </p:cNvPr>
          <p:cNvSpPr>
            <a:spLocks noGrp="1"/>
          </p:cNvSpPr>
          <p:nvPr>
            <p:ph type="title"/>
          </p:nvPr>
        </p:nvSpPr>
        <p:spPr/>
        <p:txBody>
          <a:bodyPr>
            <a:normAutofit/>
          </a:bodyPr>
          <a:lstStyle/>
          <a:p>
            <a:pPr algn="ctr"/>
            <a:r>
              <a:rPr lang="en-US" sz="2400" dirty="0">
                <a:latin typeface="Times New Roman" panose="02020603050405020304" pitchFamily="18" charset="0"/>
                <a:cs typeface="Times New Roman" panose="02020603050405020304" pitchFamily="18" charset="0"/>
              </a:rPr>
              <a:t>What is WHO’s position on traditional medicine?</a:t>
            </a:r>
            <a:br>
              <a:rPr lang="en-US" sz="2400" dirty="0">
                <a:latin typeface="Times New Roman" panose="02020603050405020304" pitchFamily="18" charset="0"/>
                <a:cs typeface="Times New Roman" panose="02020603050405020304" pitchFamily="18" charset="0"/>
              </a:rPr>
            </a:br>
            <a:endParaRPr lang="en-US" sz="2400" dirty="0"/>
          </a:p>
        </p:txBody>
      </p:sp>
      <p:sp>
        <p:nvSpPr>
          <p:cNvPr id="3" name="Content Placeholder 2">
            <a:extLst>
              <a:ext uri="{FF2B5EF4-FFF2-40B4-BE49-F238E27FC236}">
                <a16:creationId xmlns:a16="http://schemas.microsoft.com/office/drawing/2014/main" xmlns="" id="{6A9143F5-C30D-49C8-BD67-D5BA60621214}"/>
              </a:ext>
            </a:extLst>
          </p:cNvPr>
          <p:cNvSpPr>
            <a:spLocks noGrp="1"/>
          </p:cNvSpPr>
          <p:nvPr>
            <p:ph idx="1"/>
          </p:nvPr>
        </p:nvSpPr>
        <p:spPr/>
        <p:txBody>
          <a:bodyPr/>
          <a:lstStyle/>
          <a:p>
            <a:endParaRPr lang="en-US" dirty="0"/>
          </a:p>
          <a:p>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WHO recognizes the diversity of traditional, complementary and integrative medicine (T&amp;CM) practices across countries of the world and its contribution to health, well-being, people-</a:t>
            </a:r>
            <a:r>
              <a:rPr lang="en-US" dirty="0" err="1">
                <a:latin typeface="Times New Roman" panose="02020603050405020304" pitchFamily="18" charset="0"/>
                <a:cs typeface="Times New Roman" panose="02020603050405020304" pitchFamily="18" charset="0"/>
              </a:rPr>
              <a:t>centred</a:t>
            </a:r>
            <a:r>
              <a:rPr lang="en-US" dirty="0">
                <a:latin typeface="Times New Roman" panose="02020603050405020304" pitchFamily="18" charset="0"/>
                <a:cs typeface="Times New Roman" panose="02020603050405020304" pitchFamily="18" charset="0"/>
              </a:rPr>
              <a:t> health care and universal health coverage. Appropriately integrated T&amp;CM can improve health outcomes by increasing the availability of services, especially at the level of primary health care. Many countries have a long history of traditional medicine and practitioners that are important in providing care to populations, and WHO recognizes that traditional, complementary and alternative medicine has many benefits.</a:t>
            </a:r>
          </a:p>
        </p:txBody>
      </p:sp>
    </p:spTree>
    <p:extLst>
      <p:ext uri="{BB962C8B-B14F-4D97-AF65-F5344CB8AC3E}">
        <p14:creationId xmlns:p14="http://schemas.microsoft.com/office/powerpoint/2010/main" xmlns="" val="1884220485"/>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1148</TotalTime>
  <Words>3232</Words>
  <Application>Microsoft Office PowerPoint</Application>
  <PresentationFormat>Custom</PresentationFormat>
  <Paragraphs>80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Retrospect</vt:lpstr>
      <vt:lpstr>Official, traditional and alternative medicine, religion and magic</vt:lpstr>
      <vt:lpstr>Traditional,  complementary and alternative medicine</vt:lpstr>
      <vt:lpstr>Slide 3</vt:lpstr>
      <vt:lpstr>Slide 4</vt:lpstr>
      <vt:lpstr>Slide 5</vt:lpstr>
      <vt:lpstr>Slide 6</vt:lpstr>
      <vt:lpstr>Characteristics of traditional medicine </vt:lpstr>
      <vt:lpstr>Slide 8</vt:lpstr>
      <vt:lpstr>What is WHO’s position on traditional medicine? </vt:lpstr>
      <vt:lpstr>Slide 10</vt:lpstr>
      <vt:lpstr>What does WHO’s work on traditional medicine entail?  </vt:lpstr>
      <vt:lpstr>Slide 12</vt:lpstr>
      <vt:lpstr>Slide 13</vt:lpstr>
      <vt:lpstr>Is traditional medicine safe?  </vt:lpstr>
      <vt:lpstr>Slide 15</vt:lpstr>
      <vt:lpstr>Slide 16</vt:lpstr>
      <vt:lpstr>What is the contribution of T&amp;CM to modern medicine and health? </vt:lpstr>
      <vt:lpstr>Slide 18</vt:lpstr>
      <vt:lpstr>Traditional Chinese medicine (TCM)</vt:lpstr>
      <vt:lpstr>Traditional Chinese medicine (TCM)</vt:lpstr>
      <vt:lpstr> Medicine and religion </vt:lpstr>
      <vt:lpstr>Medicine and religion</vt:lpstr>
      <vt:lpstr>Slide 23</vt:lpstr>
      <vt:lpstr>Slide 24</vt:lpstr>
      <vt:lpstr>Slide 25</vt:lpstr>
      <vt:lpstr>Slide 26</vt:lpstr>
      <vt:lpstr>Slide 27</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62</cp:revision>
  <dcterms:created xsi:type="dcterms:W3CDTF">2023-09-13T09:19:15Z</dcterms:created>
  <dcterms:modified xsi:type="dcterms:W3CDTF">2023-11-28T07:17:19Z</dcterms:modified>
</cp:coreProperties>
</file>